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83"/>
  </p:notesMasterIdLst>
  <p:sldIdLst>
    <p:sldId id="256" r:id="rId2"/>
    <p:sldId id="258" r:id="rId3"/>
    <p:sldId id="259" r:id="rId4"/>
    <p:sldId id="390" r:id="rId5"/>
    <p:sldId id="391" r:id="rId6"/>
    <p:sldId id="268" r:id="rId7"/>
    <p:sldId id="392" r:id="rId8"/>
    <p:sldId id="275" r:id="rId9"/>
    <p:sldId id="393" r:id="rId10"/>
    <p:sldId id="394" r:id="rId11"/>
    <p:sldId id="395" r:id="rId12"/>
    <p:sldId id="396" r:id="rId13"/>
    <p:sldId id="397" r:id="rId14"/>
    <p:sldId id="414" r:id="rId15"/>
    <p:sldId id="430" r:id="rId16"/>
    <p:sldId id="431" r:id="rId17"/>
    <p:sldId id="432" r:id="rId18"/>
    <p:sldId id="427" r:id="rId19"/>
    <p:sldId id="428" r:id="rId20"/>
    <p:sldId id="438" r:id="rId21"/>
    <p:sldId id="429" r:id="rId22"/>
    <p:sldId id="433" r:id="rId23"/>
    <p:sldId id="434" r:id="rId24"/>
    <p:sldId id="415" r:id="rId25"/>
    <p:sldId id="417" r:id="rId26"/>
    <p:sldId id="435" r:id="rId27"/>
    <p:sldId id="439" r:id="rId28"/>
    <p:sldId id="440" r:id="rId29"/>
    <p:sldId id="416" r:id="rId30"/>
    <p:sldId id="421" r:id="rId31"/>
    <p:sldId id="422" r:id="rId32"/>
    <p:sldId id="436" r:id="rId33"/>
    <p:sldId id="418" r:id="rId34"/>
    <p:sldId id="419" r:id="rId35"/>
    <p:sldId id="437" r:id="rId36"/>
    <p:sldId id="404" r:id="rId37"/>
    <p:sldId id="403" r:id="rId38"/>
    <p:sldId id="447" r:id="rId39"/>
    <p:sldId id="446" r:id="rId40"/>
    <p:sldId id="398" r:id="rId41"/>
    <p:sldId id="399" r:id="rId42"/>
    <p:sldId id="400" r:id="rId43"/>
    <p:sldId id="401" r:id="rId44"/>
    <p:sldId id="402" r:id="rId45"/>
    <p:sldId id="269" r:id="rId46"/>
    <p:sldId id="407" r:id="rId47"/>
    <p:sldId id="408" r:id="rId48"/>
    <p:sldId id="406" r:id="rId49"/>
    <p:sldId id="409" r:id="rId50"/>
    <p:sldId id="413" r:id="rId51"/>
    <p:sldId id="411" r:id="rId52"/>
    <p:sldId id="405" r:id="rId53"/>
    <p:sldId id="441" r:id="rId54"/>
    <p:sldId id="442" r:id="rId55"/>
    <p:sldId id="443" r:id="rId56"/>
    <p:sldId id="444" r:id="rId57"/>
    <p:sldId id="445" r:id="rId58"/>
    <p:sldId id="448" r:id="rId59"/>
    <p:sldId id="449" r:id="rId60"/>
    <p:sldId id="450" r:id="rId61"/>
    <p:sldId id="462" r:id="rId62"/>
    <p:sldId id="463" r:id="rId63"/>
    <p:sldId id="451" r:id="rId64"/>
    <p:sldId id="452" r:id="rId65"/>
    <p:sldId id="453" r:id="rId66"/>
    <p:sldId id="454" r:id="rId67"/>
    <p:sldId id="461" r:id="rId68"/>
    <p:sldId id="455" r:id="rId69"/>
    <p:sldId id="456" r:id="rId70"/>
    <p:sldId id="457" r:id="rId71"/>
    <p:sldId id="458" r:id="rId72"/>
    <p:sldId id="459" r:id="rId73"/>
    <p:sldId id="460" r:id="rId74"/>
    <p:sldId id="410" r:id="rId75"/>
    <p:sldId id="412" r:id="rId76"/>
    <p:sldId id="464" r:id="rId77"/>
    <p:sldId id="465" r:id="rId78"/>
    <p:sldId id="466" r:id="rId79"/>
    <p:sldId id="470" r:id="rId80"/>
    <p:sldId id="467" r:id="rId81"/>
    <p:sldId id="469" r:id="rId82"/>
  </p:sldIdLst>
  <p:sldSz cx="9144000" cy="5143500" type="screen16x9"/>
  <p:notesSz cx="6858000" cy="9144000"/>
  <p:embeddedFontLst>
    <p:embeddedFont>
      <p:font typeface="Anton" pitchFamily="2" charset="0"/>
      <p:regular r:id="rId84"/>
    </p:embeddedFont>
    <p:embeddedFont>
      <p:font typeface="Josefin Sans" pitchFamily="2" charset="0"/>
      <p:regular r:id="rId85"/>
      <p:bold r:id="rId86"/>
      <p:italic r:id="rId87"/>
      <p:boldItalic r:id="rId88"/>
    </p:embeddedFont>
    <p:embeddedFont>
      <p:font typeface="Montserrat" pitchFamily="2" charset="0"/>
      <p:regular r:id="rId89"/>
      <p:bold r:id="rId90"/>
      <p:italic r:id="rId91"/>
      <p:boldItalic r:id="rId92"/>
    </p:embeddedFont>
    <p:embeddedFont>
      <p:font typeface="Open Sans" panose="020B0606030504020204" pitchFamily="34" charset="0"/>
      <p:regular r:id="rId93"/>
      <p:bold r:id="rId94"/>
      <p:italic r:id="rId95"/>
      <p:boldItalic r:id="rId96"/>
    </p:embeddedFont>
    <p:embeddedFont>
      <p:font typeface="Poppins" pitchFamily="2" charset="0"/>
      <p:regular r:id="rId97"/>
      <p:bold r:id="rId98"/>
      <p:italic r:id="rId99"/>
      <p:boldItalic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EF6B2F-C7C4-4687-9634-EFC2F3182CC8}">
  <a:tblStyle styleId="{0FEF6B2F-C7C4-4687-9634-EFC2F3182C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78"/>
    <p:restoredTop sz="94475"/>
  </p:normalViewPr>
  <p:slideViewPr>
    <p:cSldViewPr snapToGrid="0">
      <p:cViewPr varScale="1">
        <p:scale>
          <a:sx n="116" d="100"/>
          <a:sy n="116" d="100"/>
        </p:scale>
        <p:origin x="1368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4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96478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3368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3722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931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68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bfc0c856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bfc0c856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996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5624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5820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2608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895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43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44a47dab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44a47dab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038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830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662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5808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767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4044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968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67584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4457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376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44a47dab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44a47dab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3834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9554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61963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643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7235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480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944a47dab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944a47dab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077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4a47da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44a47da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8252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4a47da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44a47da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2393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4a47da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44a47da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505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44a47dab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944a47dab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9700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4a47da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44a47da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9953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4a47da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44a47da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0870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4a47da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44a47da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49356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4a47da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44a47da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3769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4a47da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44a47da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0818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bfc0c8566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bfc0c8566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4a47da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44a47da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5458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4a47da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44a47da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0414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bfc0c8566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bfc0c8566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7682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4a47da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44a47da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305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8144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4a47da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44a47da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9075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4a47da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44a47da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2514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bfc0c8566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bfc0c8566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2281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49522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1178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3439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6738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23169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033779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882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944a47dab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944a47dab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0465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6159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2044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08895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3111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8863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23353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0258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4913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9382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bfc0c8566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bfc0c8566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3226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38135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0751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696674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102993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4a47da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44a47da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896097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4a47da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44a47da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82839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4a47da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44a47da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82839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4a47da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44a47da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82839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4a47da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44a47da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468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4a47da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44a47da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373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4a47da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44a47da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50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944a47dab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944a47dab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632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9d1afaaca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9d1afaaca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66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94487" y="1058850"/>
            <a:ext cx="3161400" cy="17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 baseline="0">
                <a:ea typeface="HY견고딕" panose="02030600000101010101" pitchFamily="18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99213" y="2873750"/>
            <a:ext cx="316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aseline="0">
                <a:latin typeface="Open Sans" panose="020B0606030504020204" pitchFamily="34" charset="0"/>
                <a:ea typeface="HY그래픽M" panose="02030600000101010101" pitchFamily="18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714786">
            <a:off x="-582805" y="-613233"/>
            <a:ext cx="3228182" cy="2681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6655" y="2369050"/>
            <a:ext cx="1630300" cy="13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476" y="-449750"/>
            <a:ext cx="1968898" cy="20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title"/>
          </p:nvPr>
        </p:nvSpPr>
        <p:spPr>
          <a:xfrm>
            <a:off x="713225" y="530244"/>
            <a:ext cx="3857700" cy="4782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aseline="0">
                <a:ea typeface="HY견고딕" panose="0203060000010101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  <p:sp>
        <p:nvSpPr>
          <p:cNvPr id="154" name="Google Shape;154;p19"/>
          <p:cNvSpPr txBox="1">
            <a:spLocks noGrp="1"/>
          </p:cNvSpPr>
          <p:nvPr>
            <p:ph type="subTitle" idx="1"/>
          </p:nvPr>
        </p:nvSpPr>
        <p:spPr>
          <a:xfrm>
            <a:off x="1040175" y="1626575"/>
            <a:ext cx="2417400" cy="3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latin typeface="Open Sans" panose="020B0606030504020204" pitchFamily="34" charset="0"/>
                <a:ea typeface="HY그래픽M" panose="0203060000010101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5" name="Google Shape;155;p19"/>
          <p:cNvSpPr txBox="1">
            <a:spLocks noGrp="1"/>
          </p:cNvSpPr>
          <p:nvPr>
            <p:ph type="subTitle" idx="2"/>
          </p:nvPr>
        </p:nvSpPr>
        <p:spPr>
          <a:xfrm>
            <a:off x="1040175" y="3479268"/>
            <a:ext cx="2417400" cy="3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latin typeface="Open Sans" panose="020B0606030504020204" pitchFamily="34" charset="0"/>
                <a:ea typeface="HY그래픽M" panose="0203060000010101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9"/>
          <p:cNvSpPr txBox="1">
            <a:spLocks noGrp="1"/>
          </p:cNvSpPr>
          <p:nvPr>
            <p:ph type="subTitle" idx="3"/>
          </p:nvPr>
        </p:nvSpPr>
        <p:spPr>
          <a:xfrm>
            <a:off x="1039100" y="2550853"/>
            <a:ext cx="2417400" cy="3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latin typeface="Open Sans" panose="020B0606030504020204" pitchFamily="34" charset="0"/>
                <a:ea typeface="HY그래픽M" panose="0203060000010101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976206">
            <a:off x="2707534" y="4289219"/>
            <a:ext cx="2831287" cy="2351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31174" y="3907313"/>
            <a:ext cx="2662351" cy="22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29597" y="2025883"/>
            <a:ext cx="1648902" cy="13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57325" y="125764"/>
            <a:ext cx="1521097" cy="12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2076" y="-177030"/>
            <a:ext cx="2924793" cy="242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2724" y="4276275"/>
            <a:ext cx="3075732" cy="25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15010" y="2731613"/>
            <a:ext cx="3150664" cy="327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1038300" y="2996750"/>
            <a:ext cx="3533700" cy="51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 baseline="0">
                <a:ea typeface="HY견고딕" panose="02030600000101010101" pitchFamily="18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235" name="Google Shape;235;p25"/>
          <p:cNvSpPr txBox="1">
            <a:spLocks noGrp="1"/>
          </p:cNvSpPr>
          <p:nvPr>
            <p:ph type="body" idx="1"/>
          </p:nvPr>
        </p:nvSpPr>
        <p:spPr>
          <a:xfrm>
            <a:off x="1038300" y="1755050"/>
            <a:ext cx="3533700" cy="12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 baseline="0">
                <a:latin typeface="Open Sans" panose="020B0606030504020204" pitchFamily="34" charset="0"/>
                <a:ea typeface="HY그래픽M" panose="02030600000101010101" pitchFamily="18" charset="-127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0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268910">
            <a:off x="7771631" y="-534403"/>
            <a:ext cx="2032640" cy="16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891079">
            <a:off x="-881925" y="3888861"/>
            <a:ext cx="2183788" cy="1813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735094">
            <a:off x="-982057" y="-527798"/>
            <a:ext cx="2581125" cy="2143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2024" y="4258450"/>
            <a:ext cx="1293800" cy="10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CUSTOM_10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976205" flipH="1">
            <a:off x="7463916" y="3962047"/>
            <a:ext cx="2526967" cy="209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039398" y="4216550"/>
            <a:ext cx="2662351" cy="22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090046" y="4299785"/>
            <a:ext cx="1949360" cy="16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70361" flipH="1">
            <a:off x="-1320397" y="3193889"/>
            <a:ext cx="2949945" cy="3061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3">
  <p:cSld name="CUSTOM_10_2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976206">
            <a:off x="-702416" y="-444156"/>
            <a:ext cx="2831287" cy="2351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542049">
            <a:off x="7482883" y="1799590"/>
            <a:ext cx="2994478" cy="248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52448">
            <a:off x="6549390" y="-1151976"/>
            <a:ext cx="3309517" cy="274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14450" y="4199400"/>
            <a:ext cx="2133891" cy="17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863440" y="1615738"/>
            <a:ext cx="2507649" cy="208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70362">
            <a:off x="6329232" y="3611618"/>
            <a:ext cx="2840313" cy="2947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>
            <a:spLocks noGrp="1"/>
          </p:cNvSpPr>
          <p:nvPr>
            <p:ph type="title" hasCustomPrompt="1"/>
          </p:nvPr>
        </p:nvSpPr>
        <p:spPr>
          <a:xfrm>
            <a:off x="4183825" y="1690625"/>
            <a:ext cx="4319400" cy="117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 baseline="0">
                <a:ea typeface="HY견고딕" panose="02030600000101010101" pitchFamily="18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1"/>
          <p:cNvSpPr txBox="1">
            <a:spLocks noGrp="1"/>
          </p:cNvSpPr>
          <p:nvPr>
            <p:ph type="body" idx="1"/>
          </p:nvPr>
        </p:nvSpPr>
        <p:spPr>
          <a:xfrm>
            <a:off x="4183825" y="2947375"/>
            <a:ext cx="43194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baseline="0">
                <a:latin typeface="Open Sans" panose="020B0606030504020204" pitchFamily="34" charset="0"/>
                <a:ea typeface="HY그래픽M" panose="02030600000101010101" pitchFamily="18" charset="-127"/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 dirty="0"/>
          </a:p>
        </p:txBody>
      </p:sp>
      <p:pic>
        <p:nvPicPr>
          <p:cNvPr id="69" name="Google Shape;6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222275">
            <a:off x="7057602" y="-933800"/>
            <a:ext cx="3309515" cy="274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2660" y="4095200"/>
            <a:ext cx="2507649" cy="208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3251" y="-1043475"/>
            <a:ext cx="2662351" cy="2211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5655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2411550" y="944100"/>
            <a:ext cx="4320900" cy="3255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411550" y="2236225"/>
            <a:ext cx="432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 baseline="0">
                <a:ea typeface="HY견고딕" panose="02030600000101010101" pitchFamily="18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683700" y="1172695"/>
            <a:ext cx="1776600" cy="11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baseline="0">
                <a:solidFill>
                  <a:schemeClr val="dk2"/>
                </a:solidFill>
                <a:ea typeface="HY견고딕" panose="0203060000010101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dirty="0"/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099738" y="3065975"/>
            <a:ext cx="2944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aseline="0">
                <a:latin typeface="Open Sans" panose="020B0606030504020204" pitchFamily="34" charset="0"/>
                <a:ea typeface="HY그래픽M" panose="02030600000101010101" pitchFamily="18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651020">
            <a:off x="371897" y="3846946"/>
            <a:ext cx="2831283" cy="235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542049">
            <a:off x="-1356492" y="1911665"/>
            <a:ext cx="2994478" cy="248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22275">
            <a:off x="7092152" y="1662775"/>
            <a:ext cx="3309515" cy="274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5328" y="-739525"/>
            <a:ext cx="2302295" cy="191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0872" y="0"/>
            <a:ext cx="1776598" cy="147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23009">
            <a:off x="7476076" y="4133215"/>
            <a:ext cx="2318172" cy="2405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4876800" y="996700"/>
            <a:ext cx="3197400" cy="4755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aseline="0">
                <a:ea typeface="HY견고딕" panose="0203060000010101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4876800" y="2160597"/>
            <a:ext cx="3197400" cy="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baseline="0">
                <a:latin typeface="Open Sans" panose="020B0606030504020204" pitchFamily="34" charset="0"/>
                <a:ea typeface="HY그래픽M" panose="02030600000101010101" pitchFamily="18" charset="-127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876800" y="3410275"/>
            <a:ext cx="3195300" cy="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baseline="0">
                <a:latin typeface="Open Sans" panose="020B0606030504020204" pitchFamily="34" charset="0"/>
                <a:ea typeface="HY그래픽M" panose="02030600000101010101" pitchFamily="18" charset="-127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4876800" y="1768750"/>
            <a:ext cx="31953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 baseline="0"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4876800" y="3017777"/>
            <a:ext cx="31953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 baseline="0"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pic>
        <p:nvPicPr>
          <p:cNvPr id="38" name="Google Shape;3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0844" y="-273267"/>
            <a:ext cx="2458568" cy="204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227647"/>
            <a:ext cx="3010825" cy="25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2025" y="3659250"/>
            <a:ext cx="2867699" cy="23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aseline="0">
                <a:ea typeface="HY견고딕" panose="0203060000010101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 dirty="0"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3737400" cy="24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●"/>
              <a:defRPr baseline="0">
                <a:latin typeface="Open Sans" panose="020B0606030504020204" pitchFamily="34" charset="0"/>
                <a:ea typeface="HY그래픽M" panose="02030600000101010101" pitchFamily="18" charset="-127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22211C"/>
              </a:buClr>
              <a:buSzPts val="1400"/>
              <a:buFont typeface="Montserrat"/>
              <a:buChar char="■"/>
              <a:defRPr/>
            </a:lvl9pPr>
          </a:lstStyle>
          <a:p>
            <a:endParaRPr dirty="0"/>
          </a:p>
        </p:txBody>
      </p:sp>
      <p:pic>
        <p:nvPicPr>
          <p:cNvPr id="50" name="Google Shape;5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48989">
            <a:off x="-1450978" y="2158651"/>
            <a:ext cx="2230767" cy="1852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7951">
            <a:off x="-628457" y="3619629"/>
            <a:ext cx="2359351" cy="195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700399">
            <a:off x="7486233" y="3868683"/>
            <a:ext cx="2480642" cy="2060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1093035" y="-11"/>
            <a:ext cx="1995564" cy="1657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775498" y="-626012"/>
            <a:ext cx="1975776" cy="1641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713225" y="1233175"/>
            <a:ext cx="3597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 baseline="0">
                <a:ea typeface="HY견고딕" panose="02030600000101010101" pitchFamily="18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713225" y="2803075"/>
            <a:ext cx="3597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aseline="0">
                <a:latin typeface="Open Sans" panose="020B0606030504020204" pitchFamily="34" charset="0"/>
                <a:ea typeface="HY그래픽M" panose="02030600000101010101" pitchFamily="18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baseline="0">
                <a:latin typeface="Open Sans" panose="020B0606030504020204" pitchFamily="34" charset="0"/>
                <a:ea typeface="HY그래픽M" panose="02030600000101010101" pitchFamily="18" charset="-127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713225" y="39943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latin typeface="Open Sans" panose="020B0606030504020204" pitchFamily="34" charset="0"/>
                <a:ea typeface="HY그래픽M" panose="02030600000101010101" pitchFamily="18" charset="-127"/>
              </a:defRPr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2893025" y="533000"/>
            <a:ext cx="3358200" cy="4782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aseline="0">
                <a:ea typeface="HY견고딕" panose="02030600000101010101" pitchFamily="18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2" hasCustomPrompt="1"/>
          </p:nvPr>
        </p:nvSpPr>
        <p:spPr>
          <a:xfrm>
            <a:off x="713308" y="1364250"/>
            <a:ext cx="25602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aseline="0">
                <a:solidFill>
                  <a:schemeClr val="dk2"/>
                </a:solidFill>
                <a:ea typeface="HY견고딕" panose="0203060000010101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dirty="0"/>
              <a:t>xx%</a:t>
            </a:r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"/>
          </p:nvPr>
        </p:nvSpPr>
        <p:spPr>
          <a:xfrm>
            <a:off x="713050" y="1796200"/>
            <a:ext cx="25602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 baseline="0"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713050" y="2195500"/>
            <a:ext cx="25602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latin typeface="Open Sans" panose="020B0606030504020204" pitchFamily="34" charset="0"/>
                <a:ea typeface="HY그래픽M" panose="0203060000010101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4" hasCustomPrompt="1"/>
          </p:nvPr>
        </p:nvSpPr>
        <p:spPr>
          <a:xfrm>
            <a:off x="3292020" y="1364250"/>
            <a:ext cx="25602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aseline="0">
                <a:solidFill>
                  <a:schemeClr val="lt2"/>
                </a:solidFill>
                <a:ea typeface="HY견고딕" panose="0203060000010101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3291763" y="1796200"/>
            <a:ext cx="25602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 baseline="0"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3291767" y="2195500"/>
            <a:ext cx="25602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latin typeface="Open Sans" panose="020B0606030504020204" pitchFamily="34" charset="0"/>
                <a:ea typeface="HY그래픽M" panose="02030600000101010101" pitchFamily="18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7" hasCustomPrompt="1"/>
          </p:nvPr>
        </p:nvSpPr>
        <p:spPr>
          <a:xfrm>
            <a:off x="5870570" y="1364250"/>
            <a:ext cx="25602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aseline="0">
                <a:solidFill>
                  <a:schemeClr val="accent1"/>
                </a:solidFill>
                <a:ea typeface="HY견고딕" panose="0203060000010101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5870313" y="1796200"/>
            <a:ext cx="25602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 baseline="0"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9"/>
          </p:nvPr>
        </p:nvSpPr>
        <p:spPr>
          <a:xfrm>
            <a:off x="5870321" y="2195500"/>
            <a:ext cx="25602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latin typeface="Open Sans" panose="020B0606030504020204" pitchFamily="34" charset="0"/>
                <a:ea typeface="HY그래픽M" panose="02030600000101010101" pitchFamily="18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713308" y="2987875"/>
            <a:ext cx="25602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aseline="0">
                <a:solidFill>
                  <a:schemeClr val="accent2"/>
                </a:solidFill>
                <a:ea typeface="HY견고딕" panose="0203060000010101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4"/>
          </p:nvPr>
        </p:nvSpPr>
        <p:spPr>
          <a:xfrm>
            <a:off x="713050" y="3419825"/>
            <a:ext cx="25602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 baseline="0"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5"/>
          </p:nvPr>
        </p:nvSpPr>
        <p:spPr>
          <a:xfrm>
            <a:off x="713050" y="3819125"/>
            <a:ext cx="25602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latin typeface="Open Sans" panose="020B0606030504020204" pitchFamily="34" charset="0"/>
                <a:ea typeface="HY그래픽M" panose="02030600000101010101" pitchFamily="18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6" hasCustomPrompt="1"/>
          </p:nvPr>
        </p:nvSpPr>
        <p:spPr>
          <a:xfrm>
            <a:off x="3292020" y="2987875"/>
            <a:ext cx="25602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aseline="0">
                <a:solidFill>
                  <a:schemeClr val="accent3"/>
                </a:solidFill>
                <a:ea typeface="HY견고딕" panose="0203060000010101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7"/>
          </p:nvPr>
        </p:nvSpPr>
        <p:spPr>
          <a:xfrm>
            <a:off x="3291763" y="3419825"/>
            <a:ext cx="25602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 baseline="0"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8"/>
          </p:nvPr>
        </p:nvSpPr>
        <p:spPr>
          <a:xfrm>
            <a:off x="3291767" y="3819125"/>
            <a:ext cx="25602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latin typeface="Open Sans" panose="020B0606030504020204" pitchFamily="34" charset="0"/>
                <a:ea typeface="HY그래픽M" panose="02030600000101010101" pitchFamily="18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9" hasCustomPrompt="1"/>
          </p:nvPr>
        </p:nvSpPr>
        <p:spPr>
          <a:xfrm>
            <a:off x="5870570" y="2987875"/>
            <a:ext cx="25602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aseline="0">
                <a:solidFill>
                  <a:schemeClr val="accent4"/>
                </a:solidFill>
                <a:ea typeface="HY견고딕" panose="0203060000010101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0"/>
          </p:nvPr>
        </p:nvSpPr>
        <p:spPr>
          <a:xfrm>
            <a:off x="5870313" y="3419825"/>
            <a:ext cx="25602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 baseline="0"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21"/>
          </p:nvPr>
        </p:nvSpPr>
        <p:spPr>
          <a:xfrm>
            <a:off x="5870321" y="3819125"/>
            <a:ext cx="25602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aseline="0">
                <a:latin typeface="Open Sans" panose="020B0606030504020204" pitchFamily="34" charset="0"/>
                <a:ea typeface="HY그래픽M" panose="0203060000010101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268910">
            <a:off x="7771631" y="-534403"/>
            <a:ext cx="2032640" cy="16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891079">
            <a:off x="-881925" y="3888861"/>
            <a:ext cx="2183788" cy="1813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735094">
            <a:off x="-982057" y="-527798"/>
            <a:ext cx="2581125" cy="2143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2024" y="4258450"/>
            <a:ext cx="1293800" cy="10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2411550" y="944100"/>
            <a:ext cx="4320900" cy="3255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2411550" y="2236225"/>
            <a:ext cx="432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aseline="0">
                <a:ea typeface="HY견고딕" panose="0203060000010101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2" hasCustomPrompt="1"/>
          </p:nvPr>
        </p:nvSpPr>
        <p:spPr>
          <a:xfrm>
            <a:off x="3683700" y="1172695"/>
            <a:ext cx="1776600" cy="11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baseline="0">
                <a:solidFill>
                  <a:schemeClr val="lt2"/>
                </a:solidFill>
                <a:ea typeface="HY견고딕" panose="0203060000010101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dirty="0"/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"/>
          </p:nvPr>
        </p:nvSpPr>
        <p:spPr>
          <a:xfrm>
            <a:off x="3099738" y="3065975"/>
            <a:ext cx="2944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aseline="0">
                <a:latin typeface="Open Sans" panose="020B0606030504020204" pitchFamily="34" charset="0"/>
                <a:ea typeface="HY그래픽M" panose="02030600000101010101" pitchFamily="18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pic>
        <p:nvPicPr>
          <p:cNvPr id="102" name="Google Shape;10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090641">
            <a:off x="6788534" y="3423643"/>
            <a:ext cx="2831285" cy="235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542049">
            <a:off x="16258" y="1673990"/>
            <a:ext cx="2994478" cy="248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22275">
            <a:off x="-832648" y="3225038"/>
            <a:ext cx="3309515" cy="274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2425" y="-739525"/>
            <a:ext cx="2185200" cy="18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9381" y="1883548"/>
            <a:ext cx="2185218" cy="18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23014">
            <a:off x="-579902" y="-1354469"/>
            <a:ext cx="2660152" cy="2760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8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/>
          <p:nvPr/>
        </p:nvSpPr>
        <p:spPr>
          <a:xfrm>
            <a:off x="2411550" y="944100"/>
            <a:ext cx="4320900" cy="3255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2411550" y="2236225"/>
            <a:ext cx="432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aseline="0">
                <a:ea typeface="HY견고딕" panose="0203060000010101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 idx="2" hasCustomPrompt="1"/>
          </p:nvPr>
        </p:nvSpPr>
        <p:spPr>
          <a:xfrm>
            <a:off x="3683700" y="1172695"/>
            <a:ext cx="1776600" cy="11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baseline="0">
                <a:solidFill>
                  <a:schemeClr val="accent1"/>
                </a:solidFill>
                <a:ea typeface="HY견고딕" panose="02030600000101010101" pitchFamily="18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dirty="0"/>
              <a:t>xx%</a:t>
            </a:r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3099738" y="3065975"/>
            <a:ext cx="2944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aseline="0">
                <a:latin typeface="Open Sans" panose="020B0606030504020204" pitchFamily="34" charset="0"/>
                <a:ea typeface="HY그래픽M" panose="02030600000101010101" pitchFamily="18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00020">
            <a:off x="6831410" y="4223393"/>
            <a:ext cx="2831287" cy="235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542049">
            <a:off x="6488133" y="-553110"/>
            <a:ext cx="2994478" cy="2487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52448">
            <a:off x="-272022" y="-834888"/>
            <a:ext cx="3309517" cy="2748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975" y="2310276"/>
            <a:ext cx="2340251" cy="194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356350" y="2236224"/>
            <a:ext cx="2262364" cy="1879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70361">
            <a:off x="-791414" y="3396373"/>
            <a:ext cx="2661398" cy="2762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ton"/>
              <a:buNone/>
              <a:defRPr sz="28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9" r:id="rId7"/>
    <p:sldLayoutId id="2147483660" r:id="rId8"/>
    <p:sldLayoutId id="2147483661" r:id="rId9"/>
    <p:sldLayoutId id="2147483665" r:id="rId10"/>
    <p:sldLayoutId id="2147483671" r:id="rId11"/>
    <p:sldLayoutId id="2147483676" r:id="rId12"/>
    <p:sldLayoutId id="2147483677" r:id="rId13"/>
    <p:sldLayoutId id="2147483678" r:id="rId14"/>
    <p:sldLayoutId id="214748368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5"/>
          <p:cNvPicPr preferRelativeResize="0"/>
          <p:nvPr/>
        </p:nvPicPr>
        <p:blipFill rotWithShape="1">
          <a:blip r:embed="rId3">
            <a:alphaModFix/>
          </a:blip>
          <a:srcRect l="16026" t="10599" r="16033" b="17633"/>
          <a:stretch/>
        </p:blipFill>
        <p:spPr>
          <a:xfrm>
            <a:off x="4022377" y="987625"/>
            <a:ext cx="4822604" cy="3398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5"/>
          <p:cNvSpPr/>
          <p:nvPr/>
        </p:nvSpPr>
        <p:spPr>
          <a:xfrm>
            <a:off x="1099363" y="574275"/>
            <a:ext cx="3161400" cy="3516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5"/>
          <p:cNvSpPr txBox="1">
            <a:spLocks noGrp="1"/>
          </p:cNvSpPr>
          <p:nvPr>
            <p:ph type="ctrTitle"/>
          </p:nvPr>
        </p:nvSpPr>
        <p:spPr>
          <a:xfrm>
            <a:off x="1099225" y="1058850"/>
            <a:ext cx="3161400" cy="17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System Integration</a:t>
            </a:r>
          </a:p>
        </p:txBody>
      </p:sp>
      <p:sp>
        <p:nvSpPr>
          <p:cNvPr id="290" name="Google Shape;290;p35"/>
          <p:cNvSpPr txBox="1">
            <a:spLocks noGrp="1"/>
          </p:cNvSpPr>
          <p:nvPr>
            <p:ph type="subTitle" idx="1"/>
          </p:nvPr>
        </p:nvSpPr>
        <p:spPr>
          <a:xfrm>
            <a:off x="1099213" y="2873750"/>
            <a:ext cx="3161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</a:rPr>
              <a:t>강사 </a:t>
            </a:r>
            <a:r>
              <a:rPr lang="en-US" altLang="ko-KR" sz="1200" dirty="0">
                <a:solidFill>
                  <a:schemeClr val="dk1"/>
                </a:solidFill>
              </a:rPr>
              <a:t>: </a:t>
            </a:r>
            <a:r>
              <a:rPr lang="ko-KR" altLang="en-US" sz="1200" dirty="0" err="1">
                <a:solidFill>
                  <a:schemeClr val="dk1"/>
                </a:solidFill>
              </a:rPr>
              <a:t>강태경</a:t>
            </a:r>
            <a:endParaRPr lang="en-US" altLang="ko-KR" sz="1200"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e-mail : forbob@naver.com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291" name="Google Shape;291;p35"/>
          <p:cNvSpPr/>
          <p:nvPr/>
        </p:nvSpPr>
        <p:spPr>
          <a:xfrm>
            <a:off x="6877225" y="4267175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" name="Google Shape;292;p35"/>
          <p:cNvPicPr preferRelativeResize="0"/>
          <p:nvPr/>
        </p:nvPicPr>
        <p:blipFill rotWithShape="1">
          <a:blip r:embed="rId4">
            <a:alphaModFix/>
          </a:blip>
          <a:srcRect l="30478" t="21199" r="1108" b="-21200"/>
          <a:stretch/>
        </p:blipFill>
        <p:spPr>
          <a:xfrm rot="-1925108">
            <a:off x="-133676" y="3242516"/>
            <a:ext cx="2264084" cy="2748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07;p41">
            <a:extLst>
              <a:ext uri="{FF2B5EF4-FFF2-40B4-BE49-F238E27FC236}">
                <a16:creationId xmlns:a16="http://schemas.microsoft.com/office/drawing/2014/main" id="{B044A443-1F74-21C7-66E4-68E8A53C522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8925" r="14982"/>
          <a:stretch/>
        </p:blipFill>
        <p:spPr>
          <a:xfrm>
            <a:off x="5804000" y="1122480"/>
            <a:ext cx="2390265" cy="3368233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설계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3737400" cy="24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구체적인 화면 메뉴 정하기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메뉴 및 샘플페이지를 구체화</a:t>
            </a:r>
            <a:endParaRPr lang="en-US" altLang="ko-KR" b="1" dirty="0">
              <a:solidFill>
                <a:srgbClr val="22211C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en-US" altLang="ko-KR" b="1" dirty="0">
                <a:solidFill>
                  <a:srgbClr val="22211C"/>
                </a:solidFill>
              </a:rPr>
              <a:t>DB </a:t>
            </a:r>
            <a:r>
              <a:rPr lang="ko-KR" altLang="en-US" b="1" dirty="0">
                <a:solidFill>
                  <a:srgbClr val="22211C"/>
                </a:solidFill>
              </a:rPr>
              <a:t>설계 </a:t>
            </a:r>
            <a:r>
              <a:rPr lang="en-US" altLang="ko-KR" b="1" dirty="0">
                <a:solidFill>
                  <a:srgbClr val="22211C"/>
                </a:solidFill>
              </a:rPr>
              <a:t>(</a:t>
            </a:r>
            <a:r>
              <a:rPr lang="ko-KR" altLang="en-US" b="1" dirty="0">
                <a:solidFill>
                  <a:srgbClr val="22211C"/>
                </a:solidFill>
              </a:rPr>
              <a:t> 테이블정의 </a:t>
            </a:r>
            <a:r>
              <a:rPr lang="en-US" altLang="ko-KR" b="1" dirty="0">
                <a:solidFill>
                  <a:srgbClr val="22211C"/>
                </a:solidFill>
              </a:rPr>
              <a:t>,</a:t>
            </a:r>
            <a:r>
              <a:rPr lang="ko-KR" altLang="en-US" b="1" dirty="0">
                <a:solidFill>
                  <a:srgbClr val="22211C"/>
                </a:solidFill>
              </a:rPr>
              <a:t> 컬럼정의 </a:t>
            </a:r>
            <a:r>
              <a:rPr lang="en-US" altLang="ko-KR" b="1" dirty="0">
                <a:solidFill>
                  <a:srgbClr val="22211C"/>
                </a:solidFill>
              </a:rPr>
              <a:t>,</a:t>
            </a:r>
            <a:r>
              <a:rPr lang="ko-KR" altLang="en-US" b="1" dirty="0">
                <a:solidFill>
                  <a:srgbClr val="22211C"/>
                </a:solidFill>
              </a:rPr>
              <a:t> 제약조건 정의</a:t>
            </a:r>
            <a:r>
              <a:rPr lang="en-US" altLang="ko-KR" b="1" dirty="0">
                <a:solidFill>
                  <a:srgbClr val="22211C"/>
                </a:solidFill>
              </a:rPr>
              <a:t>,</a:t>
            </a:r>
            <a:r>
              <a:rPr lang="ko-KR" altLang="en-US" b="1" dirty="0">
                <a:solidFill>
                  <a:srgbClr val="22211C"/>
                </a:solidFill>
              </a:rPr>
              <a:t> 시퀀스 정의 </a:t>
            </a:r>
            <a:r>
              <a:rPr lang="en-US" altLang="ko-KR" b="1" dirty="0">
                <a:solidFill>
                  <a:srgbClr val="22211C"/>
                </a:solidFill>
              </a:rPr>
              <a:t>),</a:t>
            </a:r>
            <a:r>
              <a:rPr lang="ko-KR" altLang="en-US" b="1" dirty="0">
                <a:solidFill>
                  <a:srgbClr val="22211C"/>
                </a:solidFill>
              </a:rPr>
              <a:t> 엑셀작성</a:t>
            </a:r>
            <a:endParaRPr lang="en-US" altLang="ko-KR" b="1" dirty="0">
              <a:solidFill>
                <a:srgbClr val="22211C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클래스 설계 </a:t>
            </a:r>
            <a:r>
              <a:rPr lang="en-US" altLang="ko-KR" b="1" dirty="0">
                <a:solidFill>
                  <a:srgbClr val="22211C"/>
                </a:solidFill>
              </a:rPr>
              <a:t>:</a:t>
            </a:r>
            <a:r>
              <a:rPr lang="ko-KR" altLang="en-US" b="1" dirty="0">
                <a:solidFill>
                  <a:srgbClr val="22211C"/>
                </a:solidFill>
              </a:rPr>
              <a:t> 클래스 다이어그램 작성</a:t>
            </a:r>
            <a:endParaRPr lang="en-US" altLang="ko-KR" b="1" dirty="0">
              <a:solidFill>
                <a:srgbClr val="22211C"/>
              </a:solidFill>
            </a:endParaRP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4080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19;p42">
            <a:extLst>
              <a:ext uri="{FF2B5EF4-FFF2-40B4-BE49-F238E27FC236}">
                <a16:creationId xmlns:a16="http://schemas.microsoft.com/office/drawing/2014/main" id="{0ACB8A09-6C87-22A8-49C3-014E2CDEBC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9708" r="23443"/>
          <a:stretch/>
        </p:blipFill>
        <p:spPr>
          <a:xfrm flipH="1">
            <a:off x="5610456" y="1294742"/>
            <a:ext cx="2510188" cy="2995679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3737400" cy="24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구체적인 화면 메뉴 정하기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프론트 </a:t>
            </a:r>
            <a:r>
              <a:rPr lang="ko-KR" altLang="en-US" b="1" dirty="0" err="1">
                <a:solidFill>
                  <a:srgbClr val="22211C"/>
                </a:solidFill>
              </a:rPr>
              <a:t>엔트</a:t>
            </a:r>
            <a:r>
              <a:rPr lang="ko-KR" altLang="en-US" b="1" dirty="0">
                <a:solidFill>
                  <a:srgbClr val="22211C"/>
                </a:solidFill>
              </a:rPr>
              <a:t> </a:t>
            </a:r>
            <a:r>
              <a:rPr lang="en-US" altLang="ko-KR" b="1" dirty="0">
                <a:solidFill>
                  <a:srgbClr val="22211C"/>
                </a:solidFill>
              </a:rPr>
              <a:t>:</a:t>
            </a:r>
            <a:r>
              <a:rPr lang="ko-KR" altLang="en-US" b="1" dirty="0">
                <a:solidFill>
                  <a:srgbClr val="22211C"/>
                </a:solidFill>
              </a:rPr>
              <a:t> </a:t>
            </a:r>
            <a:r>
              <a:rPr lang="en-US" altLang="ko-KR" b="1" dirty="0" err="1">
                <a:solidFill>
                  <a:srgbClr val="22211C"/>
                </a:solidFill>
              </a:rPr>
              <a:t>vue</a:t>
            </a:r>
            <a:r>
              <a:rPr lang="en-US" altLang="ko-KR" b="1" dirty="0">
                <a:solidFill>
                  <a:srgbClr val="22211C"/>
                </a:solidFill>
              </a:rPr>
              <a:t> </a:t>
            </a:r>
            <a:r>
              <a:rPr lang="ko-KR" altLang="en-US" b="1" dirty="0">
                <a:solidFill>
                  <a:srgbClr val="22211C"/>
                </a:solidFill>
              </a:rPr>
              <a:t>코딩</a:t>
            </a:r>
            <a:endParaRPr lang="en-US" altLang="ko-KR" b="1" dirty="0">
              <a:solidFill>
                <a:srgbClr val="22211C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ko-KR" altLang="en-US" b="1" dirty="0" err="1">
                <a:solidFill>
                  <a:srgbClr val="22211C"/>
                </a:solidFill>
              </a:rPr>
              <a:t>백엔트</a:t>
            </a:r>
            <a:r>
              <a:rPr lang="ko-KR" altLang="en-US" b="1" dirty="0">
                <a:solidFill>
                  <a:srgbClr val="22211C"/>
                </a:solidFill>
              </a:rPr>
              <a:t> </a:t>
            </a:r>
            <a:r>
              <a:rPr lang="en-US" altLang="ko-KR" b="1" dirty="0">
                <a:solidFill>
                  <a:srgbClr val="22211C"/>
                </a:solidFill>
              </a:rPr>
              <a:t>:</a:t>
            </a:r>
            <a:r>
              <a:rPr lang="ko-KR" altLang="en-US" b="1" dirty="0">
                <a:solidFill>
                  <a:srgbClr val="22211C"/>
                </a:solidFill>
              </a:rPr>
              <a:t> </a:t>
            </a:r>
            <a:r>
              <a:rPr lang="en-US" altLang="ko-KR" b="1" dirty="0">
                <a:solidFill>
                  <a:srgbClr val="22211C"/>
                </a:solidFill>
              </a:rPr>
              <a:t>java </a:t>
            </a:r>
            <a:r>
              <a:rPr lang="ko-KR" altLang="en-US" b="1" dirty="0">
                <a:solidFill>
                  <a:srgbClr val="22211C"/>
                </a:solidFill>
              </a:rPr>
              <a:t>코딩</a:t>
            </a:r>
            <a:endParaRPr lang="en-US" altLang="ko-KR" b="1" dirty="0">
              <a:solidFill>
                <a:srgbClr val="22211C"/>
              </a:solidFill>
            </a:endParaRP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5798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33;p46">
            <a:extLst>
              <a:ext uri="{FF2B5EF4-FFF2-40B4-BE49-F238E27FC236}">
                <a16:creationId xmlns:a16="http://schemas.microsoft.com/office/drawing/2014/main" id="{F085D73F-9E5C-C73E-B7E3-81E5C9DDAC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670" r="10835"/>
          <a:stretch/>
        </p:blipFill>
        <p:spPr>
          <a:xfrm>
            <a:off x="5751551" y="1244045"/>
            <a:ext cx="2227997" cy="3341028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테스트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3737400" cy="24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단위 테스트</a:t>
            </a:r>
            <a:r>
              <a:rPr lang="en-US" altLang="ko-KR" b="1" dirty="0">
                <a:solidFill>
                  <a:srgbClr val="22211C"/>
                </a:solidFill>
              </a:rPr>
              <a:t>,</a:t>
            </a:r>
            <a:r>
              <a:rPr lang="ko-KR" altLang="en-US" b="1" dirty="0">
                <a:solidFill>
                  <a:srgbClr val="22211C"/>
                </a:solidFill>
              </a:rPr>
              <a:t> 통합 테스트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툴을 이용한 통합 테스트 </a:t>
            </a:r>
            <a:r>
              <a:rPr lang="en-US" altLang="ko-KR" b="1" dirty="0">
                <a:solidFill>
                  <a:srgbClr val="22211C"/>
                </a:solidFill>
              </a:rPr>
              <a:t>:</a:t>
            </a:r>
            <a:r>
              <a:rPr lang="ko-KR" altLang="en-US" b="1" dirty="0">
                <a:solidFill>
                  <a:srgbClr val="22211C"/>
                </a:solidFill>
              </a:rPr>
              <a:t> </a:t>
            </a:r>
            <a:r>
              <a:rPr lang="en-US" altLang="ko-KR" b="1" dirty="0">
                <a:solidFill>
                  <a:srgbClr val="22211C"/>
                </a:solidFill>
              </a:rPr>
              <a:t>E2E </a:t>
            </a:r>
            <a:r>
              <a:rPr lang="ko-KR" altLang="en-US" b="1" dirty="0">
                <a:solidFill>
                  <a:srgbClr val="22211C"/>
                </a:solidFill>
              </a:rPr>
              <a:t>툴</a:t>
            </a:r>
            <a:endParaRPr lang="en-US" altLang="ko-KR" b="1" dirty="0">
              <a:solidFill>
                <a:srgbClr val="22211C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사용자 통합 테스트 </a:t>
            </a:r>
            <a:r>
              <a:rPr lang="en-US" altLang="ko-KR" b="1" dirty="0">
                <a:solidFill>
                  <a:srgbClr val="22211C"/>
                </a:solidFill>
              </a:rPr>
              <a:t>:</a:t>
            </a:r>
            <a:r>
              <a:rPr lang="ko-KR" altLang="en-US" b="1" dirty="0">
                <a:solidFill>
                  <a:srgbClr val="22211C"/>
                </a:solidFill>
              </a:rPr>
              <a:t> 각 조별 통합 테스트</a:t>
            </a:r>
            <a:endParaRPr lang="en-US" altLang="ko-KR" b="1" dirty="0">
              <a:solidFill>
                <a:srgbClr val="22211C"/>
              </a:solidFill>
            </a:endParaRP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5842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76;p49">
            <a:extLst>
              <a:ext uri="{FF2B5EF4-FFF2-40B4-BE49-F238E27FC236}">
                <a16:creationId xmlns:a16="http://schemas.microsoft.com/office/drawing/2014/main" id="{260DFE76-D4E6-C1BF-357A-0BA6B56187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856" r="10314"/>
          <a:stretch/>
        </p:blipFill>
        <p:spPr>
          <a:xfrm flipH="1">
            <a:off x="5570461" y="1237928"/>
            <a:ext cx="2590177" cy="2920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인도 및 배포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3737400" cy="24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en-US" altLang="ko-KR" b="1" dirty="0">
                <a:solidFill>
                  <a:srgbClr val="22211C"/>
                </a:solidFill>
              </a:rPr>
              <a:t>War </a:t>
            </a:r>
            <a:r>
              <a:rPr lang="ko-KR" altLang="en-US" b="1" dirty="0">
                <a:solidFill>
                  <a:srgbClr val="22211C"/>
                </a:solidFill>
              </a:rPr>
              <a:t>패키징 및 원격지 서버에 배포 </a:t>
            </a: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일반 </a:t>
            </a:r>
            <a:r>
              <a:rPr lang="en-US" altLang="ko-KR" b="1" dirty="0">
                <a:solidFill>
                  <a:srgbClr val="22211C"/>
                </a:solidFill>
              </a:rPr>
              <a:t>was</a:t>
            </a:r>
            <a:r>
              <a:rPr lang="ko-KR" altLang="en-US" b="1" dirty="0">
                <a:solidFill>
                  <a:srgbClr val="22211C"/>
                </a:solidFill>
              </a:rPr>
              <a:t>서버에 </a:t>
            </a:r>
            <a:r>
              <a:rPr lang="en-US" altLang="ko-KR" b="1" dirty="0">
                <a:solidFill>
                  <a:srgbClr val="22211C"/>
                </a:solidFill>
              </a:rPr>
              <a:t>war</a:t>
            </a:r>
            <a:r>
              <a:rPr lang="ko-KR" altLang="en-US" b="1" dirty="0">
                <a:solidFill>
                  <a:srgbClr val="22211C"/>
                </a:solidFill>
              </a:rPr>
              <a:t>파일 배포</a:t>
            </a:r>
            <a:endParaRPr lang="en-US" altLang="ko-KR" b="1" dirty="0">
              <a:solidFill>
                <a:srgbClr val="22211C"/>
              </a:solidFill>
            </a:endParaRP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설계문서 및 소스 문서 인도</a:t>
            </a:r>
            <a:endParaRPr lang="en-US" altLang="ko-KR" b="1" dirty="0">
              <a:solidFill>
                <a:srgbClr val="22211C"/>
              </a:solidFill>
            </a:endParaRP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4371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3"/>
          <p:cNvSpPr txBox="1">
            <a:spLocks noGrp="1"/>
          </p:cNvSpPr>
          <p:nvPr>
            <p:ph type="title"/>
          </p:nvPr>
        </p:nvSpPr>
        <p:spPr>
          <a:xfrm>
            <a:off x="2411550" y="2236225"/>
            <a:ext cx="432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altLang="ko-KR" dirty="0"/>
              <a:t>Application </a:t>
            </a:r>
            <a:r>
              <a:rPr lang="ko-KR" altLang="en-US" dirty="0"/>
              <a:t>설계</a:t>
            </a:r>
          </a:p>
        </p:txBody>
      </p:sp>
      <p:sp>
        <p:nvSpPr>
          <p:cNvPr id="429" name="Google Shape;429;p43"/>
          <p:cNvSpPr txBox="1">
            <a:spLocks noGrp="1"/>
          </p:cNvSpPr>
          <p:nvPr>
            <p:ph type="title" idx="2"/>
          </p:nvPr>
        </p:nvSpPr>
        <p:spPr>
          <a:xfrm>
            <a:off x="3683700" y="1172695"/>
            <a:ext cx="1776600" cy="11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ko-KR" dirty="0"/>
              <a:t>3</a:t>
            </a:r>
            <a:endParaRPr dirty="0"/>
          </a:p>
        </p:txBody>
      </p:sp>
      <p:sp>
        <p:nvSpPr>
          <p:cNvPr id="430" name="Google Shape;430;p43"/>
          <p:cNvSpPr txBox="1">
            <a:spLocks noGrp="1"/>
          </p:cNvSpPr>
          <p:nvPr>
            <p:ph type="subTitle" idx="1"/>
          </p:nvPr>
        </p:nvSpPr>
        <p:spPr>
          <a:xfrm>
            <a:off x="3099738" y="3065975"/>
            <a:ext cx="2944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ko-KR" altLang="en-US" dirty="0"/>
              <a:t>샘플 산출물 작성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41045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76;p49">
            <a:extLst>
              <a:ext uri="{FF2B5EF4-FFF2-40B4-BE49-F238E27FC236}">
                <a16:creationId xmlns:a16="http://schemas.microsoft.com/office/drawing/2014/main" id="{260DFE76-D4E6-C1BF-357A-0BA6B56187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856" r="10314"/>
          <a:stretch/>
        </p:blipFill>
        <p:spPr>
          <a:xfrm flipH="1">
            <a:off x="5570461" y="1237928"/>
            <a:ext cx="2590177" cy="2920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요구사항 목록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3737400" cy="1362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요구사항 목록과 상세설명을 기술</a:t>
            </a: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요구사항 목록</a:t>
            </a:r>
            <a:endParaRPr lang="en-US" altLang="ko-KR" b="1" dirty="0">
              <a:solidFill>
                <a:srgbClr val="22211C"/>
              </a:solidFill>
            </a:endParaRP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요구사항 상세</a:t>
            </a:r>
            <a:endParaRPr lang="en-US" altLang="ko-KR" b="1" dirty="0">
              <a:solidFill>
                <a:srgbClr val="22211C"/>
              </a:solidFill>
            </a:endParaRP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3368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/>
              <a:t>요구사항 목록 </a:t>
            </a:r>
            <a:r>
              <a:rPr lang="en-US" altLang="ko-KR" dirty="0"/>
              <a:t>(</a:t>
            </a:r>
            <a:r>
              <a:rPr lang="ko-KR" altLang="en-US" dirty="0"/>
              <a:t> 양식 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6275188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요구사항 목록 및 상세 양식</a:t>
            </a:r>
            <a:endParaRPr lang="en-US" altLang="ko-KR" b="1" dirty="0">
              <a:solidFill>
                <a:srgbClr val="22211C"/>
              </a:solidFill>
            </a:endParaRP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003D169B-AEA7-8391-E548-3232EB095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565" y="1916829"/>
            <a:ext cx="6910846" cy="130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35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/>
              <a:t>요구사항 목록 </a:t>
            </a:r>
            <a:r>
              <a:rPr lang="en-US" altLang="ko-KR" dirty="0"/>
              <a:t>(</a:t>
            </a:r>
            <a:r>
              <a:rPr lang="ko-KR" altLang="en-US" dirty="0"/>
              <a:t> 양식 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4" y="1443950"/>
            <a:ext cx="7102123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  <a:buFontTx/>
              <a:buChar char="-"/>
            </a:pPr>
            <a:r>
              <a:rPr lang="ko-KR" altLang="en-US" b="1" dirty="0">
                <a:solidFill>
                  <a:srgbClr val="22211C"/>
                </a:solidFill>
              </a:rPr>
              <a:t>요구사항분류 </a:t>
            </a:r>
            <a:r>
              <a:rPr lang="en-US" altLang="ko-KR" b="1" dirty="0">
                <a:solidFill>
                  <a:srgbClr val="22211C"/>
                </a:solidFill>
              </a:rPr>
              <a:t>:</a:t>
            </a:r>
            <a:r>
              <a:rPr lang="ko-KR" altLang="en-US" b="1" dirty="0">
                <a:solidFill>
                  <a:srgbClr val="22211C"/>
                </a:solidFill>
              </a:rPr>
              <a:t> 업무</a:t>
            </a:r>
            <a:r>
              <a:rPr lang="en-US" altLang="ko-KR" b="1" dirty="0">
                <a:solidFill>
                  <a:srgbClr val="22211C"/>
                </a:solidFill>
              </a:rPr>
              <a:t>,</a:t>
            </a:r>
            <a:r>
              <a:rPr lang="ko-KR" altLang="en-US" b="1" dirty="0">
                <a:solidFill>
                  <a:srgbClr val="22211C"/>
                </a:solidFill>
              </a:rPr>
              <a:t> 기술</a:t>
            </a:r>
            <a:endParaRPr lang="en-US" altLang="ko-KR" b="1" dirty="0">
              <a:solidFill>
                <a:srgbClr val="22211C"/>
              </a:solidFill>
            </a:endParaRPr>
          </a:p>
          <a:p>
            <a:pPr marL="285750" indent="-285750">
              <a:buSzPts val="1100"/>
              <a:buFontTx/>
              <a:buChar char="-"/>
            </a:pPr>
            <a:r>
              <a:rPr lang="ko-KR" altLang="en-US" b="1" dirty="0">
                <a:solidFill>
                  <a:srgbClr val="22211C"/>
                </a:solidFill>
              </a:rPr>
              <a:t>요구사항</a:t>
            </a:r>
            <a:r>
              <a:rPr lang="en-US" altLang="ko-KR" b="1" dirty="0">
                <a:solidFill>
                  <a:srgbClr val="22211C"/>
                </a:solidFill>
              </a:rPr>
              <a:t>ID : </a:t>
            </a:r>
            <a:r>
              <a:rPr lang="ko-KR" altLang="en-US" b="1" dirty="0">
                <a:solidFill>
                  <a:srgbClr val="22211C"/>
                </a:solidFill>
              </a:rPr>
              <a:t>시스템명 </a:t>
            </a:r>
            <a:r>
              <a:rPr lang="en-US" altLang="ko-KR" b="1" dirty="0">
                <a:solidFill>
                  <a:srgbClr val="22211C"/>
                </a:solidFill>
              </a:rPr>
              <a:t>3</a:t>
            </a:r>
            <a:r>
              <a:rPr lang="ko-KR" altLang="en-US" b="1" dirty="0">
                <a:solidFill>
                  <a:srgbClr val="22211C"/>
                </a:solidFill>
              </a:rPr>
              <a:t>자리 </a:t>
            </a:r>
            <a:r>
              <a:rPr lang="en-US" altLang="ko-KR" b="1" dirty="0">
                <a:solidFill>
                  <a:srgbClr val="22211C"/>
                </a:solidFill>
              </a:rPr>
              <a:t>+ </a:t>
            </a:r>
            <a:r>
              <a:rPr lang="ko-KR" altLang="en-US" b="1" dirty="0" err="1">
                <a:solidFill>
                  <a:srgbClr val="22211C"/>
                </a:solidFill>
              </a:rPr>
              <a:t>문서명</a:t>
            </a:r>
            <a:r>
              <a:rPr lang="ko-KR" altLang="en-US" b="1" dirty="0">
                <a:solidFill>
                  <a:srgbClr val="22211C"/>
                </a:solidFill>
              </a:rPr>
              <a:t> </a:t>
            </a:r>
            <a:r>
              <a:rPr lang="en-US" altLang="ko-KR" b="1" dirty="0">
                <a:solidFill>
                  <a:srgbClr val="22211C"/>
                </a:solidFill>
              </a:rPr>
              <a:t>3</a:t>
            </a:r>
            <a:r>
              <a:rPr lang="ko-KR" altLang="en-US" b="1" dirty="0">
                <a:solidFill>
                  <a:srgbClr val="22211C"/>
                </a:solidFill>
              </a:rPr>
              <a:t>자리 </a:t>
            </a:r>
            <a:r>
              <a:rPr lang="en-US" altLang="ko-KR" b="1" dirty="0">
                <a:solidFill>
                  <a:srgbClr val="22211C"/>
                </a:solidFill>
              </a:rPr>
              <a:t>+ </a:t>
            </a:r>
            <a:r>
              <a:rPr lang="ko-KR" altLang="en-US" b="1" dirty="0">
                <a:solidFill>
                  <a:srgbClr val="22211C"/>
                </a:solidFill>
              </a:rPr>
              <a:t>일련번호 </a:t>
            </a:r>
            <a:r>
              <a:rPr lang="en-US" altLang="ko-KR" b="1" dirty="0">
                <a:solidFill>
                  <a:srgbClr val="22211C"/>
                </a:solidFill>
              </a:rPr>
              <a:t>3</a:t>
            </a:r>
            <a:r>
              <a:rPr lang="ko-KR" altLang="en-US" b="1" dirty="0">
                <a:solidFill>
                  <a:srgbClr val="22211C"/>
                </a:solidFill>
              </a:rPr>
              <a:t>자리를 부여함</a:t>
            </a:r>
            <a:r>
              <a:rPr lang="en-US" altLang="ko-KR" b="1" dirty="0">
                <a:solidFill>
                  <a:srgbClr val="22211C"/>
                </a:solidFill>
              </a:rPr>
              <a:t>(</a:t>
            </a:r>
            <a:r>
              <a:rPr lang="ko-KR" altLang="en-US" b="1" dirty="0">
                <a:solidFill>
                  <a:srgbClr val="22211C"/>
                </a:solidFill>
              </a:rPr>
              <a:t>예시 </a:t>
            </a:r>
            <a:r>
              <a:rPr lang="en-US" altLang="ko-KR" b="1" dirty="0">
                <a:solidFill>
                  <a:srgbClr val="22211C"/>
                </a:solidFill>
              </a:rPr>
              <a:t>: MES-CD2-001) </a:t>
            </a:r>
          </a:p>
          <a:p>
            <a:pPr marL="285750" indent="-285750">
              <a:buSzPts val="1100"/>
              <a:buFontTx/>
              <a:buChar char="-"/>
            </a:pPr>
            <a:r>
              <a:rPr lang="ko-KR" altLang="en-US" b="1" dirty="0">
                <a:solidFill>
                  <a:srgbClr val="22211C"/>
                </a:solidFill>
              </a:rPr>
              <a:t>요구사항명 </a:t>
            </a:r>
            <a:r>
              <a:rPr lang="en-US" altLang="ko-KR" b="1" dirty="0">
                <a:solidFill>
                  <a:srgbClr val="22211C"/>
                </a:solidFill>
              </a:rPr>
              <a:t>:</a:t>
            </a:r>
            <a:r>
              <a:rPr lang="ko-KR" altLang="en-US" b="1" dirty="0">
                <a:solidFill>
                  <a:srgbClr val="22211C"/>
                </a:solidFill>
              </a:rPr>
              <a:t> 요구사항 이름 </a:t>
            </a:r>
            <a:r>
              <a:rPr lang="en-US" altLang="ko-KR" b="1" dirty="0">
                <a:solidFill>
                  <a:srgbClr val="22211C"/>
                </a:solidFill>
              </a:rPr>
              <a:t>(</a:t>
            </a:r>
            <a:r>
              <a:rPr lang="ko-KR" altLang="en-US" b="1" dirty="0">
                <a:solidFill>
                  <a:srgbClr val="22211C"/>
                </a:solidFill>
              </a:rPr>
              <a:t> 간략한 이름 정함 </a:t>
            </a:r>
            <a:r>
              <a:rPr lang="en-US" altLang="ko-KR" b="1" dirty="0">
                <a:solidFill>
                  <a:srgbClr val="22211C"/>
                </a:solidFill>
              </a:rPr>
              <a:t>)</a:t>
            </a:r>
          </a:p>
          <a:p>
            <a:pPr marL="285750" indent="-285750">
              <a:buSzPts val="1100"/>
              <a:buFontTx/>
              <a:buChar char="-"/>
            </a:pPr>
            <a:r>
              <a:rPr lang="ko-KR" altLang="en-US" b="1" dirty="0">
                <a:solidFill>
                  <a:srgbClr val="22211C"/>
                </a:solidFill>
              </a:rPr>
              <a:t>수용여부 </a:t>
            </a:r>
            <a:r>
              <a:rPr lang="en-US" altLang="ko-KR" b="1" dirty="0">
                <a:solidFill>
                  <a:srgbClr val="22211C"/>
                </a:solidFill>
              </a:rPr>
              <a:t>:</a:t>
            </a:r>
            <a:r>
              <a:rPr lang="ko-KR" altLang="en-US" b="1" dirty="0">
                <a:solidFill>
                  <a:srgbClr val="22211C"/>
                </a:solidFill>
              </a:rPr>
              <a:t> </a:t>
            </a:r>
            <a:r>
              <a:rPr lang="en-US" altLang="ko-KR" b="1" dirty="0">
                <a:solidFill>
                  <a:srgbClr val="22211C"/>
                </a:solidFill>
              </a:rPr>
              <a:t>O, X </a:t>
            </a:r>
            <a:r>
              <a:rPr lang="ko-KR" altLang="en-US" b="1" dirty="0">
                <a:solidFill>
                  <a:srgbClr val="22211C"/>
                </a:solidFill>
              </a:rPr>
              <a:t>표기</a:t>
            </a:r>
            <a:endParaRPr lang="en-US" altLang="ko-KR" b="1" dirty="0">
              <a:solidFill>
                <a:srgbClr val="22211C"/>
              </a:solidFill>
            </a:endParaRPr>
          </a:p>
          <a:p>
            <a:pPr marL="285750" indent="-285750">
              <a:buSzPts val="1100"/>
              <a:buFontTx/>
              <a:buChar char="-"/>
            </a:pPr>
            <a:endParaRPr lang="en-US" altLang="ko-KR" b="1" dirty="0">
              <a:solidFill>
                <a:srgbClr val="22211C"/>
              </a:solidFill>
            </a:endParaRPr>
          </a:p>
          <a:p>
            <a:pPr marL="285750" indent="-285750">
              <a:buSzPts val="1100"/>
              <a:buFontTx/>
              <a:buChar char="-"/>
            </a:pPr>
            <a:endParaRPr lang="ko-KR" altLang="en-US" b="1" dirty="0">
              <a:solidFill>
                <a:srgbClr val="22211C"/>
              </a:solidFill>
            </a:endParaRP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1361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76;p49">
            <a:extLst>
              <a:ext uri="{FF2B5EF4-FFF2-40B4-BE49-F238E27FC236}">
                <a16:creationId xmlns:a16="http://schemas.microsoft.com/office/drawing/2014/main" id="{260DFE76-D4E6-C1BF-357A-0BA6B56187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856" r="10314"/>
          <a:stretch/>
        </p:blipFill>
        <p:spPr>
          <a:xfrm flipH="1">
            <a:off x="5570461" y="1237928"/>
            <a:ext cx="2590177" cy="2920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요구사항 </a:t>
            </a:r>
            <a:r>
              <a:rPr lang="ko-KR" altLang="en-US" dirty="0" err="1"/>
              <a:t>추적표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3737400" cy="1362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각 산출물들이 잘 계획되어 기술되어 있는지 확인</a:t>
            </a: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요구사항 </a:t>
            </a:r>
            <a:r>
              <a:rPr lang="ko-KR" altLang="en-US" b="1" dirty="0" err="1">
                <a:solidFill>
                  <a:srgbClr val="22211C"/>
                </a:solidFill>
              </a:rPr>
              <a:t>추적표</a:t>
            </a:r>
            <a:endParaRPr lang="en-US" altLang="ko-KR" b="1" dirty="0">
              <a:solidFill>
                <a:srgbClr val="22211C"/>
              </a:solidFill>
            </a:endParaRP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8414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/>
              <a:t>요구사항 </a:t>
            </a:r>
            <a:r>
              <a:rPr lang="ko-KR" altLang="en-US" dirty="0" err="1"/>
              <a:t>추적표</a:t>
            </a:r>
            <a:r>
              <a:rPr lang="en-US" altLang="ko-KR" dirty="0"/>
              <a:t>(</a:t>
            </a:r>
            <a:r>
              <a:rPr lang="ko-KR" altLang="en-US" dirty="0"/>
              <a:t>양식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6275188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요구사항과 화면</a:t>
            </a:r>
            <a:r>
              <a:rPr lang="en-US" altLang="ko-KR" b="1" dirty="0">
                <a:solidFill>
                  <a:srgbClr val="22211C"/>
                </a:solidFill>
              </a:rPr>
              <a:t>ID,</a:t>
            </a:r>
            <a:r>
              <a:rPr lang="ko-KR" altLang="en-US" b="1" dirty="0">
                <a:solidFill>
                  <a:srgbClr val="22211C"/>
                </a:solidFill>
              </a:rPr>
              <a:t> 테스트</a:t>
            </a:r>
            <a:r>
              <a:rPr lang="en-US" altLang="ko-KR" b="1" dirty="0">
                <a:solidFill>
                  <a:srgbClr val="22211C"/>
                </a:solidFill>
              </a:rPr>
              <a:t>ID</a:t>
            </a:r>
            <a:r>
              <a:rPr lang="ko-KR" altLang="en-US" b="1" dirty="0">
                <a:solidFill>
                  <a:srgbClr val="22211C"/>
                </a:solidFill>
              </a:rPr>
              <a:t> 등 세부적인 구성항목들을 작성</a:t>
            </a:r>
            <a:r>
              <a:rPr lang="en-US" altLang="ko-KR" b="1" dirty="0">
                <a:solidFill>
                  <a:srgbClr val="22211C"/>
                </a:solidFill>
              </a:rPr>
              <a:t>(</a:t>
            </a:r>
            <a:r>
              <a:rPr lang="ko-KR" altLang="en-US" b="1" dirty="0">
                <a:solidFill>
                  <a:srgbClr val="22211C"/>
                </a:solidFill>
              </a:rPr>
              <a:t> 설명 </a:t>
            </a:r>
            <a:r>
              <a:rPr lang="en-US" altLang="ko-KR" b="1" dirty="0">
                <a:solidFill>
                  <a:srgbClr val="22211C"/>
                </a:solidFill>
              </a:rPr>
              <a:t>:</a:t>
            </a:r>
            <a:r>
              <a:rPr lang="ko-KR" altLang="en-US" b="1" dirty="0">
                <a:solidFill>
                  <a:srgbClr val="22211C"/>
                </a:solidFill>
              </a:rPr>
              <a:t> 뒤 페이지 참고 </a:t>
            </a:r>
            <a:r>
              <a:rPr lang="en-US" altLang="ko-KR" b="1" dirty="0">
                <a:solidFill>
                  <a:srgbClr val="22211C"/>
                </a:solidFill>
              </a:rPr>
              <a:t>)</a:t>
            </a: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A249AFE0-AC3C-026F-FA4F-BE422C14A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184" y="2039663"/>
            <a:ext cx="6914527" cy="198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7"/>
          <p:cNvSpPr txBox="1">
            <a:spLocks noGrp="1"/>
          </p:cNvSpPr>
          <p:nvPr>
            <p:ph type="title"/>
          </p:nvPr>
        </p:nvSpPr>
        <p:spPr>
          <a:xfrm>
            <a:off x="2893025" y="533000"/>
            <a:ext cx="33582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04" name="Google Shape;304;p37"/>
          <p:cNvSpPr txBox="1">
            <a:spLocks noGrp="1"/>
          </p:cNvSpPr>
          <p:nvPr>
            <p:ph type="subTitle" idx="1"/>
          </p:nvPr>
        </p:nvSpPr>
        <p:spPr>
          <a:xfrm>
            <a:off x="1622423" y="1911755"/>
            <a:ext cx="25602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-KR" altLang="en-US" dirty="0"/>
              <a:t>시작하기 전</a:t>
            </a:r>
          </a:p>
        </p:txBody>
      </p:sp>
      <p:sp>
        <p:nvSpPr>
          <p:cNvPr id="305" name="Google Shape;305;p37"/>
          <p:cNvSpPr txBox="1">
            <a:spLocks noGrp="1"/>
          </p:cNvSpPr>
          <p:nvPr>
            <p:ph type="title" idx="2"/>
          </p:nvPr>
        </p:nvSpPr>
        <p:spPr>
          <a:xfrm>
            <a:off x="1622681" y="1479805"/>
            <a:ext cx="25602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subTitle" idx="3"/>
          </p:nvPr>
        </p:nvSpPr>
        <p:spPr>
          <a:xfrm>
            <a:off x="1622423" y="2311055"/>
            <a:ext cx="25602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S/W </a:t>
            </a:r>
            <a:r>
              <a:rPr lang="ko-KR" altLang="en-US" dirty="0"/>
              <a:t>개발 방법론</a:t>
            </a:r>
          </a:p>
        </p:txBody>
      </p:sp>
      <p:sp>
        <p:nvSpPr>
          <p:cNvPr id="307" name="Google Shape;307;p37"/>
          <p:cNvSpPr txBox="1">
            <a:spLocks noGrp="1"/>
          </p:cNvSpPr>
          <p:nvPr>
            <p:ph type="title" idx="4"/>
          </p:nvPr>
        </p:nvSpPr>
        <p:spPr>
          <a:xfrm>
            <a:off x="4779179" y="1479805"/>
            <a:ext cx="25602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subTitle" idx="5"/>
          </p:nvPr>
        </p:nvSpPr>
        <p:spPr>
          <a:xfrm>
            <a:off x="4778922" y="1911755"/>
            <a:ext cx="25602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altLang="ko-KR" dirty="0"/>
              <a:t>Application </a:t>
            </a:r>
            <a:r>
              <a:rPr lang="ko-KR" altLang="en-US" dirty="0"/>
              <a:t>설계</a:t>
            </a:r>
          </a:p>
        </p:txBody>
      </p:sp>
      <p:sp>
        <p:nvSpPr>
          <p:cNvPr id="309" name="Google Shape;309;p37"/>
          <p:cNvSpPr txBox="1">
            <a:spLocks noGrp="1"/>
          </p:cNvSpPr>
          <p:nvPr>
            <p:ph type="subTitle" idx="6"/>
          </p:nvPr>
        </p:nvSpPr>
        <p:spPr>
          <a:xfrm>
            <a:off x="4778926" y="2311055"/>
            <a:ext cx="25602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요구사항 도출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화면</a:t>
            </a:r>
            <a:r>
              <a:rPr lang="en-US" altLang="ko-KR" dirty="0"/>
              <a:t>/DB </a:t>
            </a:r>
            <a:r>
              <a:rPr lang="ko-KR" altLang="en-US" dirty="0"/>
              <a:t>설계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10" name="Google Shape;310;p37"/>
          <p:cNvSpPr txBox="1">
            <a:spLocks noGrp="1"/>
          </p:cNvSpPr>
          <p:nvPr>
            <p:ph type="title" idx="7"/>
          </p:nvPr>
        </p:nvSpPr>
        <p:spPr>
          <a:xfrm>
            <a:off x="1665319" y="3223199"/>
            <a:ext cx="25602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1" name="Google Shape;311;p37"/>
          <p:cNvSpPr txBox="1">
            <a:spLocks noGrp="1"/>
          </p:cNvSpPr>
          <p:nvPr>
            <p:ph type="subTitle" idx="8"/>
          </p:nvPr>
        </p:nvSpPr>
        <p:spPr>
          <a:xfrm>
            <a:off x="1665062" y="3655149"/>
            <a:ext cx="25602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Interface </a:t>
            </a:r>
            <a:r>
              <a:rPr lang="ko-KR" altLang="en-US" dirty="0"/>
              <a:t>구축</a:t>
            </a:r>
            <a:endParaRPr lang="en-US" dirty="0"/>
          </a:p>
        </p:txBody>
      </p:sp>
      <p:sp>
        <p:nvSpPr>
          <p:cNvPr id="312" name="Google Shape;312;p37"/>
          <p:cNvSpPr txBox="1">
            <a:spLocks noGrp="1"/>
          </p:cNvSpPr>
          <p:nvPr>
            <p:ph type="subTitle" idx="9"/>
          </p:nvPr>
        </p:nvSpPr>
        <p:spPr>
          <a:xfrm>
            <a:off x="1665070" y="4054449"/>
            <a:ext cx="25602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Frontend &amp; Backend </a:t>
            </a:r>
            <a:r>
              <a:rPr lang="ko-KR" altLang="en-US" dirty="0"/>
              <a:t>구축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13" name="Google Shape;313;p37"/>
          <p:cNvSpPr txBox="1">
            <a:spLocks noGrp="1"/>
          </p:cNvSpPr>
          <p:nvPr>
            <p:ph type="title" idx="13"/>
          </p:nvPr>
        </p:nvSpPr>
        <p:spPr>
          <a:xfrm>
            <a:off x="4818076" y="3224009"/>
            <a:ext cx="2560200" cy="47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4" name="Google Shape;314;p37"/>
          <p:cNvSpPr txBox="1">
            <a:spLocks noGrp="1"/>
          </p:cNvSpPr>
          <p:nvPr>
            <p:ph type="subTitle" idx="14"/>
          </p:nvPr>
        </p:nvSpPr>
        <p:spPr>
          <a:xfrm>
            <a:off x="4817818" y="3655959"/>
            <a:ext cx="25602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Vue &amp; SPRING &amp; API </a:t>
            </a:r>
            <a:r>
              <a:rPr lang="ko-KR" altLang="en-US" dirty="0"/>
              <a:t>연동 </a:t>
            </a:r>
          </a:p>
        </p:txBody>
      </p:sp>
      <p:sp>
        <p:nvSpPr>
          <p:cNvPr id="315" name="Google Shape;315;p37"/>
          <p:cNvSpPr txBox="1">
            <a:spLocks noGrp="1"/>
          </p:cNvSpPr>
          <p:nvPr>
            <p:ph type="subTitle" idx="15"/>
          </p:nvPr>
        </p:nvSpPr>
        <p:spPr>
          <a:xfrm>
            <a:off x="4817818" y="4055259"/>
            <a:ext cx="2560200" cy="6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Frontend &amp; backend </a:t>
            </a:r>
            <a:r>
              <a:rPr lang="ko-KR" altLang="en-US" dirty="0"/>
              <a:t>연동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/>
              <a:t>요구사항 </a:t>
            </a:r>
            <a:r>
              <a:rPr lang="ko-KR" altLang="en-US" dirty="0" err="1"/>
              <a:t>추적표</a:t>
            </a:r>
            <a:r>
              <a:rPr lang="en-US" altLang="ko-KR" dirty="0"/>
              <a:t>(</a:t>
            </a:r>
            <a:r>
              <a:rPr lang="ko-KR" altLang="en-US" dirty="0"/>
              <a:t>양식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6275188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요구사항과 화면</a:t>
            </a:r>
            <a:r>
              <a:rPr lang="en-US" altLang="ko-KR" b="1" dirty="0">
                <a:solidFill>
                  <a:srgbClr val="22211C"/>
                </a:solidFill>
              </a:rPr>
              <a:t>ID,</a:t>
            </a:r>
            <a:r>
              <a:rPr lang="ko-KR" altLang="en-US" b="1" dirty="0">
                <a:solidFill>
                  <a:srgbClr val="22211C"/>
                </a:solidFill>
              </a:rPr>
              <a:t> 테스트</a:t>
            </a:r>
            <a:r>
              <a:rPr lang="en-US" altLang="ko-KR" b="1" dirty="0">
                <a:solidFill>
                  <a:srgbClr val="22211C"/>
                </a:solidFill>
              </a:rPr>
              <a:t>ID</a:t>
            </a:r>
            <a:r>
              <a:rPr lang="ko-KR" altLang="en-US" b="1" dirty="0">
                <a:solidFill>
                  <a:srgbClr val="22211C"/>
                </a:solidFill>
              </a:rPr>
              <a:t> 등 세부적인 구성항목들을 작성</a:t>
            </a:r>
            <a:r>
              <a:rPr lang="en-US" altLang="ko-KR" b="1" dirty="0">
                <a:solidFill>
                  <a:srgbClr val="22211C"/>
                </a:solidFill>
              </a:rPr>
              <a:t>(</a:t>
            </a:r>
            <a:r>
              <a:rPr lang="ko-KR" altLang="en-US" b="1" dirty="0">
                <a:solidFill>
                  <a:srgbClr val="22211C"/>
                </a:solidFill>
              </a:rPr>
              <a:t> 설명 </a:t>
            </a:r>
            <a:r>
              <a:rPr lang="en-US" altLang="ko-KR" b="1" dirty="0">
                <a:solidFill>
                  <a:srgbClr val="22211C"/>
                </a:solidFill>
              </a:rPr>
              <a:t>:</a:t>
            </a:r>
            <a:r>
              <a:rPr lang="ko-KR" altLang="en-US" b="1" dirty="0">
                <a:solidFill>
                  <a:srgbClr val="22211C"/>
                </a:solidFill>
              </a:rPr>
              <a:t> 뒤 페이지 참고 </a:t>
            </a:r>
            <a:r>
              <a:rPr lang="en-US" altLang="ko-KR" b="1" dirty="0">
                <a:solidFill>
                  <a:srgbClr val="22211C"/>
                </a:solidFill>
              </a:rPr>
              <a:t>)</a:t>
            </a: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1E5DCD13-948A-150E-A29B-E25AA1402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675" y="2143790"/>
            <a:ext cx="6869221" cy="214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67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/>
              <a:t>요구사항 </a:t>
            </a:r>
            <a:r>
              <a:rPr lang="ko-KR" altLang="en-US" dirty="0" err="1"/>
              <a:t>추적표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 양식 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4" y="1443950"/>
            <a:ext cx="7102123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  <a:buFontTx/>
              <a:buChar char="-"/>
            </a:pPr>
            <a:r>
              <a:rPr lang="ko-KR" altLang="en-US" b="1" dirty="0">
                <a:solidFill>
                  <a:srgbClr val="22211C"/>
                </a:solidFill>
              </a:rPr>
              <a:t>요구사항</a:t>
            </a:r>
            <a:r>
              <a:rPr lang="en-US" altLang="ko-KR" b="1" dirty="0">
                <a:solidFill>
                  <a:srgbClr val="22211C"/>
                </a:solidFill>
              </a:rPr>
              <a:t>ID, </a:t>
            </a:r>
            <a:r>
              <a:rPr lang="ko-KR" altLang="en-US" b="1" dirty="0">
                <a:solidFill>
                  <a:srgbClr val="22211C"/>
                </a:solidFill>
              </a:rPr>
              <a:t>요구사항명 항목은 요구사항정의서에 기술되어 있는 내용을 활용함</a:t>
            </a:r>
            <a:endParaRPr lang="en-US" altLang="ko-KR" b="1" dirty="0">
              <a:solidFill>
                <a:srgbClr val="22211C"/>
              </a:solidFill>
            </a:endParaRPr>
          </a:p>
          <a:p>
            <a:pPr marL="285750" indent="-285750">
              <a:buSzPts val="1100"/>
              <a:buFontTx/>
              <a:buChar char="-"/>
            </a:pPr>
            <a:r>
              <a:rPr lang="ko-KR" altLang="en-US" b="1" dirty="0">
                <a:solidFill>
                  <a:srgbClr val="22211C"/>
                </a:solidFill>
              </a:rPr>
              <a:t>구분 항목은 기능 및 </a:t>
            </a:r>
            <a:r>
              <a:rPr lang="ko-KR" altLang="en-US" b="1" dirty="0" err="1">
                <a:solidFill>
                  <a:srgbClr val="22211C"/>
                </a:solidFill>
              </a:rPr>
              <a:t>비기능</a:t>
            </a:r>
            <a:r>
              <a:rPr lang="ko-KR" altLang="en-US" b="1" dirty="0">
                <a:solidFill>
                  <a:srgbClr val="22211C"/>
                </a:solidFill>
              </a:rPr>
              <a:t> 요구사항을 표기함</a:t>
            </a:r>
            <a:r>
              <a:rPr lang="en-US" altLang="ko-KR" b="1" dirty="0">
                <a:solidFill>
                  <a:srgbClr val="22211C"/>
                </a:solidFill>
              </a:rPr>
              <a:t>(</a:t>
            </a:r>
            <a:r>
              <a:rPr lang="ko-KR" altLang="en-US" b="1" dirty="0">
                <a:solidFill>
                  <a:srgbClr val="22211C"/>
                </a:solidFill>
              </a:rPr>
              <a:t>연계는 비기능으로 구분함</a:t>
            </a:r>
            <a:r>
              <a:rPr lang="en-US" altLang="ko-KR" b="1" dirty="0">
                <a:solidFill>
                  <a:srgbClr val="22211C"/>
                </a:solidFill>
              </a:rPr>
              <a:t>) </a:t>
            </a:r>
          </a:p>
          <a:p>
            <a:pPr marL="285750" indent="-285750">
              <a:buSzPts val="1100"/>
              <a:buFontTx/>
              <a:buChar char="-"/>
            </a:pPr>
            <a:r>
              <a:rPr lang="ko-KR" altLang="en-US" b="1" dirty="0">
                <a:solidFill>
                  <a:srgbClr val="22211C"/>
                </a:solidFill>
              </a:rPr>
              <a:t>화면</a:t>
            </a:r>
            <a:r>
              <a:rPr lang="en-US" altLang="ko-KR" b="1" dirty="0">
                <a:solidFill>
                  <a:srgbClr val="22211C"/>
                </a:solidFill>
              </a:rPr>
              <a:t>ID, </a:t>
            </a:r>
            <a:r>
              <a:rPr lang="ko-KR" altLang="en-US" b="1" dirty="0">
                <a:solidFill>
                  <a:srgbClr val="22211C"/>
                </a:solidFill>
              </a:rPr>
              <a:t>프로그램</a:t>
            </a:r>
            <a:r>
              <a:rPr lang="en-US" altLang="ko-KR" b="1" dirty="0">
                <a:solidFill>
                  <a:srgbClr val="22211C"/>
                </a:solidFill>
              </a:rPr>
              <a:t>ID, </a:t>
            </a:r>
            <a:r>
              <a:rPr lang="ko-KR" altLang="en-US" b="1" dirty="0">
                <a:solidFill>
                  <a:srgbClr val="22211C"/>
                </a:solidFill>
              </a:rPr>
              <a:t>인터페이스</a:t>
            </a:r>
            <a:r>
              <a:rPr lang="en-US" altLang="ko-KR" b="1" dirty="0">
                <a:solidFill>
                  <a:srgbClr val="22211C"/>
                </a:solidFill>
              </a:rPr>
              <a:t>ID, </a:t>
            </a:r>
            <a:r>
              <a:rPr lang="ko-KR" altLang="en-US" b="1" dirty="0">
                <a:solidFill>
                  <a:srgbClr val="22211C"/>
                </a:solidFill>
              </a:rPr>
              <a:t>단위 테스트</a:t>
            </a:r>
            <a:r>
              <a:rPr lang="en-US" altLang="ko-KR" b="1" dirty="0">
                <a:solidFill>
                  <a:srgbClr val="22211C"/>
                </a:solidFill>
              </a:rPr>
              <a:t>ID, </a:t>
            </a:r>
            <a:r>
              <a:rPr lang="ko-KR" altLang="en-US" b="1" dirty="0">
                <a:solidFill>
                  <a:srgbClr val="22211C"/>
                </a:solidFill>
              </a:rPr>
              <a:t>통합 테스트</a:t>
            </a:r>
            <a:r>
              <a:rPr lang="en-US" altLang="ko-KR" b="1" dirty="0">
                <a:solidFill>
                  <a:srgbClr val="22211C"/>
                </a:solidFill>
              </a:rPr>
              <a:t>ID, </a:t>
            </a:r>
            <a:r>
              <a:rPr lang="ko-KR" altLang="en-US" b="1" dirty="0">
                <a:solidFill>
                  <a:srgbClr val="22211C"/>
                </a:solidFill>
              </a:rPr>
              <a:t>사용자 테스트</a:t>
            </a:r>
            <a:r>
              <a:rPr lang="en-US" altLang="ko-KR" b="1" dirty="0">
                <a:solidFill>
                  <a:srgbClr val="22211C"/>
                </a:solidFill>
              </a:rPr>
              <a:t>ID</a:t>
            </a:r>
            <a:r>
              <a:rPr lang="ko-KR" altLang="en-US" b="1" dirty="0">
                <a:solidFill>
                  <a:srgbClr val="22211C"/>
                </a:solidFill>
              </a:rPr>
              <a:t>는 각 요구사항 별로 관련된 산출물에서 제시되어 있는 </a:t>
            </a:r>
            <a:r>
              <a:rPr lang="en-US" altLang="ko-KR" b="1" dirty="0">
                <a:solidFill>
                  <a:srgbClr val="22211C"/>
                </a:solidFill>
              </a:rPr>
              <a:t>ID</a:t>
            </a:r>
            <a:r>
              <a:rPr lang="ko-KR" altLang="en-US" b="1" dirty="0" err="1">
                <a:solidFill>
                  <a:srgbClr val="22211C"/>
                </a:solidFill>
              </a:rPr>
              <a:t>를</a:t>
            </a:r>
            <a:r>
              <a:rPr lang="ko-KR" altLang="en-US" b="1" dirty="0">
                <a:solidFill>
                  <a:srgbClr val="22211C"/>
                </a:solidFill>
              </a:rPr>
              <a:t> 명확히 기술함</a:t>
            </a:r>
            <a:endParaRPr lang="en-US" altLang="ko-KR" b="1" dirty="0">
              <a:solidFill>
                <a:srgbClr val="22211C"/>
              </a:solidFill>
            </a:endParaRPr>
          </a:p>
          <a:p>
            <a:pPr marL="285750" indent="-285750">
              <a:buSzPts val="1100"/>
              <a:buFontTx/>
              <a:buChar char="-"/>
            </a:pPr>
            <a:r>
              <a:rPr lang="ko-KR" altLang="en-US" b="1" dirty="0">
                <a:solidFill>
                  <a:srgbClr val="22211C"/>
                </a:solidFill>
              </a:rPr>
              <a:t>비고 항목은 요구사항에 대한 추가</a:t>
            </a:r>
            <a:r>
              <a:rPr lang="en-US" altLang="ko-KR" b="1" dirty="0">
                <a:solidFill>
                  <a:srgbClr val="22211C"/>
                </a:solidFill>
              </a:rPr>
              <a:t>, </a:t>
            </a:r>
            <a:r>
              <a:rPr lang="ko-KR" altLang="en-US" b="1" dirty="0">
                <a:solidFill>
                  <a:srgbClr val="22211C"/>
                </a:solidFill>
              </a:rPr>
              <a:t>변경</a:t>
            </a:r>
            <a:r>
              <a:rPr lang="en-US" altLang="ko-KR" b="1" dirty="0">
                <a:solidFill>
                  <a:srgbClr val="22211C"/>
                </a:solidFill>
              </a:rPr>
              <a:t>, </a:t>
            </a:r>
            <a:r>
              <a:rPr lang="ko-KR" altLang="en-US" b="1" dirty="0">
                <a:solidFill>
                  <a:srgbClr val="22211C"/>
                </a:solidFill>
              </a:rPr>
              <a:t>삭제와 관련된 근거를 기술함</a:t>
            </a: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0857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76;p49">
            <a:extLst>
              <a:ext uri="{FF2B5EF4-FFF2-40B4-BE49-F238E27FC236}">
                <a16:creationId xmlns:a16="http://schemas.microsoft.com/office/drawing/2014/main" id="{260DFE76-D4E6-C1BF-357A-0BA6B56187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856" r="10314"/>
          <a:stretch/>
        </p:blipFill>
        <p:spPr>
          <a:xfrm flipH="1">
            <a:off x="5570461" y="1237928"/>
            <a:ext cx="2590177" cy="2920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화면 상세 설계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3737400" cy="1362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화면의 캡쳐 및 기능 설명</a:t>
            </a: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en-US" altLang="ko-KR" b="1" dirty="0">
                <a:solidFill>
                  <a:srgbClr val="22211C"/>
                </a:solidFill>
              </a:rPr>
              <a:t>Use-Case ,</a:t>
            </a:r>
            <a:r>
              <a:rPr lang="ko-KR" altLang="en-US" b="1" dirty="0">
                <a:solidFill>
                  <a:srgbClr val="22211C"/>
                </a:solidFill>
              </a:rPr>
              <a:t> </a:t>
            </a:r>
            <a:r>
              <a:rPr lang="en-US" altLang="ko-KR" b="1" dirty="0">
                <a:solidFill>
                  <a:srgbClr val="22211C"/>
                </a:solidFill>
              </a:rPr>
              <a:t>Class Diagram</a:t>
            </a: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화면 상세 설계</a:t>
            </a:r>
            <a:endParaRPr lang="en-US" altLang="ko-KR" b="1" dirty="0">
              <a:solidFill>
                <a:srgbClr val="22211C"/>
              </a:solidFill>
            </a:endParaRP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0356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/>
              <a:t>화면 상세 설계</a:t>
            </a:r>
            <a:r>
              <a:rPr lang="en-US" altLang="ko-KR" dirty="0"/>
              <a:t>(</a:t>
            </a:r>
            <a:r>
              <a:rPr lang="ko-KR" altLang="en-US" dirty="0"/>
              <a:t>양식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6275188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화면의 세부적인 구성항목들을 작성</a:t>
            </a:r>
            <a:r>
              <a:rPr lang="en-US" altLang="ko-KR" b="1" dirty="0">
                <a:solidFill>
                  <a:srgbClr val="22211C"/>
                </a:solidFill>
              </a:rPr>
              <a:t>(</a:t>
            </a:r>
            <a:r>
              <a:rPr lang="ko-KR" altLang="en-US" b="1" dirty="0">
                <a:solidFill>
                  <a:srgbClr val="22211C"/>
                </a:solidFill>
              </a:rPr>
              <a:t> 설명 </a:t>
            </a:r>
            <a:r>
              <a:rPr lang="en-US" altLang="ko-KR" b="1" dirty="0">
                <a:solidFill>
                  <a:srgbClr val="22211C"/>
                </a:solidFill>
              </a:rPr>
              <a:t>:</a:t>
            </a:r>
            <a:r>
              <a:rPr lang="ko-KR" altLang="en-US" b="1" dirty="0">
                <a:solidFill>
                  <a:srgbClr val="22211C"/>
                </a:solidFill>
              </a:rPr>
              <a:t> 뒤 페이지 참고 </a:t>
            </a:r>
            <a:r>
              <a:rPr lang="en-US" altLang="ko-KR" b="1" dirty="0">
                <a:solidFill>
                  <a:srgbClr val="22211C"/>
                </a:solidFill>
              </a:rPr>
              <a:t>)</a:t>
            </a: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BB8BCE1-E585-5BD6-492D-F20CE4152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260" y="1787269"/>
            <a:ext cx="2194560" cy="31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01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76;p49">
            <a:extLst>
              <a:ext uri="{FF2B5EF4-FFF2-40B4-BE49-F238E27FC236}">
                <a16:creationId xmlns:a16="http://schemas.microsoft.com/office/drawing/2014/main" id="{260DFE76-D4E6-C1BF-357A-0BA6B56187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856" r="10314"/>
          <a:stretch/>
        </p:blipFill>
        <p:spPr>
          <a:xfrm flipH="1">
            <a:off x="5570461" y="1237928"/>
            <a:ext cx="2590177" cy="2920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데이터베이스 설계서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3737400" cy="1362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테이블의 세부적인 구성항목들을 작성</a:t>
            </a: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테이블 정의서</a:t>
            </a:r>
            <a:endParaRPr lang="en-US" altLang="ko-KR" b="1" dirty="0">
              <a:solidFill>
                <a:srgbClr val="22211C"/>
              </a:solidFill>
            </a:endParaRP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en-US" altLang="ko-KR" b="1" dirty="0">
                <a:solidFill>
                  <a:srgbClr val="22211C"/>
                </a:solidFill>
              </a:rPr>
              <a:t>ERD </a:t>
            </a:r>
            <a:r>
              <a:rPr lang="ko-KR" altLang="en-US" b="1" dirty="0">
                <a:solidFill>
                  <a:srgbClr val="22211C"/>
                </a:solidFill>
              </a:rPr>
              <a:t>기술함</a:t>
            </a:r>
            <a:endParaRPr lang="en-US" altLang="ko-KR" b="1" dirty="0">
              <a:solidFill>
                <a:srgbClr val="22211C"/>
              </a:solidFill>
            </a:endParaRP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6279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데이터베이스 설계서</a:t>
            </a:r>
            <a:r>
              <a:rPr lang="en-US" altLang="ko-KR" dirty="0"/>
              <a:t>(</a:t>
            </a:r>
            <a:r>
              <a:rPr lang="ko-KR" altLang="en-US" dirty="0"/>
              <a:t>양식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6275188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테이블의 세부적인 구성항목들을 작성</a:t>
            </a:r>
            <a:r>
              <a:rPr lang="en-US" altLang="ko-KR" b="1" dirty="0">
                <a:solidFill>
                  <a:srgbClr val="22211C"/>
                </a:solidFill>
              </a:rPr>
              <a:t>(</a:t>
            </a:r>
            <a:r>
              <a:rPr lang="ko-KR" altLang="en-US" b="1" dirty="0">
                <a:solidFill>
                  <a:srgbClr val="22211C"/>
                </a:solidFill>
              </a:rPr>
              <a:t> 설명 </a:t>
            </a:r>
            <a:r>
              <a:rPr lang="en-US" altLang="ko-KR" b="1" dirty="0">
                <a:solidFill>
                  <a:srgbClr val="22211C"/>
                </a:solidFill>
              </a:rPr>
              <a:t>:</a:t>
            </a:r>
            <a:r>
              <a:rPr lang="ko-KR" altLang="en-US" b="1" dirty="0">
                <a:solidFill>
                  <a:srgbClr val="22211C"/>
                </a:solidFill>
              </a:rPr>
              <a:t> 뒤 페이지 참고 </a:t>
            </a:r>
            <a:r>
              <a:rPr lang="en-US" altLang="ko-KR" b="1" dirty="0">
                <a:solidFill>
                  <a:srgbClr val="22211C"/>
                </a:solidFill>
              </a:rPr>
              <a:t>)</a:t>
            </a: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799ED494-F609-67E8-9677-DD0FAD3F4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675" y="1756257"/>
            <a:ext cx="6375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59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데이터베이스 설계서</a:t>
            </a:r>
            <a:r>
              <a:rPr lang="en-US" altLang="ko-KR" dirty="0"/>
              <a:t>(</a:t>
            </a:r>
            <a:r>
              <a:rPr lang="ko-KR" altLang="en-US" dirty="0"/>
              <a:t>양식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6275188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테이블의 세부적인 구성항목들을 작성</a:t>
            </a:r>
            <a:r>
              <a:rPr lang="en-US" altLang="ko-KR" b="1" dirty="0">
                <a:solidFill>
                  <a:srgbClr val="22211C"/>
                </a:solidFill>
              </a:rPr>
              <a:t>(</a:t>
            </a:r>
            <a:r>
              <a:rPr lang="ko-KR" altLang="en-US" b="1" dirty="0">
                <a:solidFill>
                  <a:srgbClr val="22211C"/>
                </a:solidFill>
              </a:rPr>
              <a:t> 설명 </a:t>
            </a:r>
            <a:r>
              <a:rPr lang="en-US" altLang="ko-KR" b="1" dirty="0">
                <a:solidFill>
                  <a:srgbClr val="22211C"/>
                </a:solidFill>
              </a:rPr>
              <a:t>:</a:t>
            </a:r>
            <a:r>
              <a:rPr lang="ko-KR" altLang="en-US" b="1" dirty="0">
                <a:solidFill>
                  <a:srgbClr val="22211C"/>
                </a:solidFill>
              </a:rPr>
              <a:t> 뒤 페이지 참고 </a:t>
            </a:r>
            <a:r>
              <a:rPr lang="en-US" altLang="ko-KR" b="1" dirty="0">
                <a:solidFill>
                  <a:srgbClr val="22211C"/>
                </a:solidFill>
              </a:rPr>
              <a:t>)</a:t>
            </a: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4BD4C31-5A20-EF34-EE8C-179F5CB7C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137" y="1816610"/>
            <a:ext cx="4627660" cy="287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57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데이터베이스 설계서</a:t>
            </a:r>
            <a:r>
              <a:rPr lang="en-US" altLang="ko-KR" dirty="0"/>
              <a:t>(</a:t>
            </a:r>
            <a:r>
              <a:rPr lang="ko-KR" altLang="en-US" dirty="0"/>
              <a:t>양식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6275188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en-US" altLang="ko-KR" b="1" dirty="0">
                <a:solidFill>
                  <a:srgbClr val="22211C"/>
                </a:solidFill>
              </a:rPr>
              <a:t>ERD</a:t>
            </a:r>
            <a:r>
              <a:rPr lang="ko-KR" altLang="en-US" b="1" dirty="0">
                <a:solidFill>
                  <a:srgbClr val="22211C"/>
                </a:solidFill>
              </a:rPr>
              <a:t>의 세부적인 구성항목들을 작성</a:t>
            </a:r>
            <a:r>
              <a:rPr lang="en-US" altLang="ko-KR" b="1" dirty="0">
                <a:solidFill>
                  <a:srgbClr val="22211C"/>
                </a:solidFill>
              </a:rPr>
              <a:t>(</a:t>
            </a:r>
            <a:r>
              <a:rPr lang="ko-KR" altLang="en-US" b="1" dirty="0">
                <a:solidFill>
                  <a:srgbClr val="22211C"/>
                </a:solidFill>
              </a:rPr>
              <a:t> 설명 </a:t>
            </a:r>
            <a:r>
              <a:rPr lang="en-US" altLang="ko-KR" b="1" dirty="0">
                <a:solidFill>
                  <a:srgbClr val="22211C"/>
                </a:solidFill>
              </a:rPr>
              <a:t>:</a:t>
            </a:r>
            <a:r>
              <a:rPr lang="ko-KR" altLang="en-US" b="1" dirty="0">
                <a:solidFill>
                  <a:srgbClr val="22211C"/>
                </a:solidFill>
              </a:rPr>
              <a:t> 뒤 페이지 참고 </a:t>
            </a:r>
            <a:r>
              <a:rPr lang="en-US" altLang="ko-KR" b="1" dirty="0">
                <a:solidFill>
                  <a:srgbClr val="22211C"/>
                </a:solidFill>
              </a:rPr>
              <a:t>)</a:t>
            </a: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D8AC3CA0-4158-AAB9-3F63-66ADF32CA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675" y="1713303"/>
            <a:ext cx="2962712" cy="302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36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데이터베이스 설계서</a:t>
            </a:r>
            <a:r>
              <a:rPr lang="en-US" altLang="ko-KR" dirty="0"/>
              <a:t>(</a:t>
            </a:r>
            <a:r>
              <a:rPr lang="ko-KR" altLang="en-US" dirty="0"/>
              <a:t>양식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6275188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en-US" altLang="ko-KR" b="1" dirty="0">
                <a:solidFill>
                  <a:srgbClr val="22211C"/>
                </a:solidFill>
              </a:rPr>
              <a:t>ERD</a:t>
            </a:r>
            <a:r>
              <a:rPr lang="ko-KR" altLang="en-US" b="1" dirty="0">
                <a:solidFill>
                  <a:srgbClr val="22211C"/>
                </a:solidFill>
              </a:rPr>
              <a:t>의 세부적인 구성항목들을 작성</a:t>
            </a:r>
            <a:r>
              <a:rPr lang="en-US" altLang="ko-KR" b="1" dirty="0">
                <a:solidFill>
                  <a:srgbClr val="22211C"/>
                </a:solidFill>
              </a:rPr>
              <a:t>(</a:t>
            </a:r>
            <a:r>
              <a:rPr lang="ko-KR" altLang="en-US" b="1" dirty="0">
                <a:solidFill>
                  <a:srgbClr val="22211C"/>
                </a:solidFill>
              </a:rPr>
              <a:t> 설명 </a:t>
            </a:r>
            <a:r>
              <a:rPr lang="en-US" altLang="ko-KR" b="1" dirty="0">
                <a:solidFill>
                  <a:srgbClr val="22211C"/>
                </a:solidFill>
              </a:rPr>
              <a:t>:</a:t>
            </a:r>
            <a:r>
              <a:rPr lang="ko-KR" altLang="en-US" b="1" dirty="0">
                <a:solidFill>
                  <a:srgbClr val="22211C"/>
                </a:solidFill>
              </a:rPr>
              <a:t> 뒤 페이지 참고 </a:t>
            </a:r>
            <a:r>
              <a:rPr lang="en-US" altLang="ko-KR" b="1" dirty="0">
                <a:solidFill>
                  <a:srgbClr val="22211C"/>
                </a:solidFill>
              </a:rPr>
              <a:t>)</a:t>
            </a: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텍스트, 스크린샷, 영수증이(가) 표시된 사진&#10;&#10;자동 생성된 설명">
            <a:extLst>
              <a:ext uri="{FF2B5EF4-FFF2-40B4-BE49-F238E27FC236}">
                <a16:creationId xmlns:a16="http://schemas.microsoft.com/office/drawing/2014/main" id="{D49364C4-1E6E-C910-E98E-31804A0F0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936" y="1919450"/>
            <a:ext cx="2510189" cy="281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69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데이터베이스 설계서</a:t>
            </a:r>
            <a:r>
              <a:rPr lang="en-US" altLang="ko-KR" dirty="0"/>
              <a:t>(</a:t>
            </a:r>
            <a:r>
              <a:rPr lang="ko-KR" altLang="en-US" dirty="0"/>
              <a:t>양식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4" y="1443950"/>
            <a:ext cx="7102123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SzPts val="1100"/>
              <a:buFontTx/>
              <a:buChar char="-"/>
            </a:pPr>
            <a:r>
              <a:rPr lang="ko-KR" altLang="en-US" b="1" dirty="0">
                <a:solidFill>
                  <a:srgbClr val="22211C"/>
                </a:solidFill>
              </a:rPr>
              <a:t>테이블명 항목은 테이블을 식별하기 위한 명칭을 사용하며</a:t>
            </a:r>
            <a:r>
              <a:rPr lang="en-US" altLang="ko-KR" b="1" dirty="0">
                <a:solidFill>
                  <a:srgbClr val="22211C"/>
                </a:solidFill>
              </a:rPr>
              <a:t>, </a:t>
            </a:r>
            <a:r>
              <a:rPr lang="ko-KR" altLang="en-US" b="1" dirty="0">
                <a:solidFill>
                  <a:srgbClr val="22211C"/>
                </a:solidFill>
              </a:rPr>
              <a:t>중복된 명칭은 사용하지 않음</a:t>
            </a:r>
            <a:endParaRPr lang="en-US" altLang="ko-KR" b="1" dirty="0">
              <a:solidFill>
                <a:srgbClr val="22211C"/>
              </a:solidFill>
            </a:endParaRPr>
          </a:p>
          <a:p>
            <a:pPr marL="285750" lvl="0" indent="-285750">
              <a:buSzPts val="1100"/>
              <a:buFontTx/>
              <a:buChar char="-"/>
            </a:pPr>
            <a:r>
              <a:rPr lang="ko-KR" altLang="en-US" b="1" dirty="0">
                <a:solidFill>
                  <a:srgbClr val="22211C"/>
                </a:solidFill>
              </a:rPr>
              <a:t>테이블 </a:t>
            </a:r>
            <a:r>
              <a:rPr lang="en-US" altLang="ko-KR" b="1" dirty="0">
                <a:solidFill>
                  <a:srgbClr val="22211C"/>
                </a:solidFill>
              </a:rPr>
              <a:t>ID </a:t>
            </a:r>
            <a:r>
              <a:rPr lang="ko-KR" altLang="en-US" b="1" dirty="0">
                <a:solidFill>
                  <a:srgbClr val="22211C"/>
                </a:solidFill>
              </a:rPr>
              <a:t>항목은 테이블명을 의미하는 영문명을 기술함</a:t>
            </a:r>
            <a:endParaRPr lang="en-US" altLang="ko-KR" b="1" dirty="0">
              <a:solidFill>
                <a:srgbClr val="22211C"/>
              </a:solidFill>
            </a:endParaRPr>
          </a:p>
          <a:p>
            <a:pPr marL="285750" lvl="0" indent="-285750">
              <a:buSzPts val="1100"/>
              <a:buFontTx/>
              <a:buChar char="-"/>
            </a:pPr>
            <a:r>
              <a:rPr lang="ko-KR" altLang="en-US" b="1" dirty="0" err="1">
                <a:solidFill>
                  <a:srgbClr val="22211C"/>
                </a:solidFill>
              </a:rPr>
              <a:t>컬럼명</a:t>
            </a:r>
            <a:r>
              <a:rPr lang="ko-KR" altLang="en-US" b="1" dirty="0">
                <a:solidFill>
                  <a:srgbClr val="22211C"/>
                </a:solidFill>
              </a:rPr>
              <a:t> 항목은 각 테이블을 구성하는 컬럼</a:t>
            </a:r>
            <a:r>
              <a:rPr lang="en-US" altLang="ko-KR" b="1" dirty="0">
                <a:solidFill>
                  <a:srgbClr val="22211C"/>
                </a:solidFill>
              </a:rPr>
              <a:t>(</a:t>
            </a:r>
            <a:r>
              <a:rPr lang="ko-KR" altLang="en-US" b="1" dirty="0">
                <a:solidFill>
                  <a:srgbClr val="22211C"/>
                </a:solidFill>
              </a:rPr>
              <a:t>항목</a:t>
            </a:r>
            <a:r>
              <a:rPr lang="en-US" altLang="ko-KR" b="1" dirty="0">
                <a:solidFill>
                  <a:srgbClr val="22211C"/>
                </a:solidFill>
              </a:rPr>
              <a:t>)</a:t>
            </a:r>
            <a:r>
              <a:rPr lang="ko-KR" altLang="en-US" b="1" dirty="0">
                <a:solidFill>
                  <a:srgbClr val="22211C"/>
                </a:solidFill>
              </a:rPr>
              <a:t>을 식별하기 위한 명칭을 기술함</a:t>
            </a:r>
            <a:endParaRPr lang="en-US" altLang="ko-KR" b="1" dirty="0">
              <a:solidFill>
                <a:srgbClr val="22211C"/>
              </a:solidFill>
            </a:endParaRPr>
          </a:p>
          <a:p>
            <a:pPr marL="285750" lvl="0" indent="-285750">
              <a:buSzPts val="1100"/>
              <a:buFontTx/>
              <a:buChar char="-"/>
            </a:pPr>
            <a:r>
              <a:rPr lang="ko-KR" altLang="en-US" b="1" dirty="0">
                <a:solidFill>
                  <a:srgbClr val="22211C"/>
                </a:solidFill>
              </a:rPr>
              <a:t>컬럼</a:t>
            </a:r>
            <a:r>
              <a:rPr lang="en-US" altLang="ko-KR" b="1" dirty="0">
                <a:solidFill>
                  <a:srgbClr val="22211C"/>
                </a:solidFill>
              </a:rPr>
              <a:t>ID </a:t>
            </a:r>
            <a:r>
              <a:rPr lang="ko-KR" altLang="en-US" b="1" dirty="0">
                <a:solidFill>
                  <a:srgbClr val="22211C"/>
                </a:solidFill>
              </a:rPr>
              <a:t>항목은 컬럼명을 의미하는 영문명을 기술함 </a:t>
            </a:r>
            <a:endParaRPr lang="en-US" altLang="ko-KR" b="1" dirty="0">
              <a:solidFill>
                <a:srgbClr val="22211C"/>
              </a:solidFill>
            </a:endParaRPr>
          </a:p>
          <a:p>
            <a:pPr marL="285750" lvl="0" indent="-285750">
              <a:buSzPts val="1100"/>
              <a:buFontTx/>
              <a:buChar char="-"/>
            </a:pPr>
            <a:r>
              <a:rPr lang="en-US" altLang="ko-KR" b="1" dirty="0">
                <a:solidFill>
                  <a:srgbClr val="22211C"/>
                </a:solidFill>
              </a:rPr>
              <a:t>Datatype </a:t>
            </a:r>
            <a:r>
              <a:rPr lang="ko-KR" altLang="en-US" b="1" dirty="0">
                <a:solidFill>
                  <a:srgbClr val="22211C"/>
                </a:solidFill>
              </a:rPr>
              <a:t>항목은 컬럼에 대한 데이터 유형 및 </a:t>
            </a:r>
            <a:r>
              <a:rPr lang="ko-KR" altLang="en-US" b="1" dirty="0" err="1">
                <a:solidFill>
                  <a:srgbClr val="22211C"/>
                </a:solidFill>
              </a:rPr>
              <a:t>자리수를</a:t>
            </a:r>
            <a:r>
              <a:rPr lang="ko-KR" altLang="en-US" b="1" dirty="0">
                <a:solidFill>
                  <a:srgbClr val="22211C"/>
                </a:solidFill>
              </a:rPr>
              <a:t> 기술함</a:t>
            </a:r>
            <a:r>
              <a:rPr lang="en-US" altLang="ko-KR" b="1" dirty="0">
                <a:solidFill>
                  <a:srgbClr val="22211C"/>
                </a:solidFill>
              </a:rPr>
              <a:t>(</a:t>
            </a:r>
            <a:r>
              <a:rPr lang="ko-KR" altLang="en-US" b="1" dirty="0">
                <a:solidFill>
                  <a:srgbClr val="22211C"/>
                </a:solidFill>
              </a:rPr>
              <a:t>예시 </a:t>
            </a:r>
            <a:r>
              <a:rPr lang="en-US" altLang="ko-KR" b="1" dirty="0">
                <a:solidFill>
                  <a:srgbClr val="22211C"/>
                </a:solidFill>
              </a:rPr>
              <a:t>: varchar(20)) PK </a:t>
            </a:r>
            <a:r>
              <a:rPr lang="ko-KR" altLang="en-US" b="1" dirty="0">
                <a:solidFill>
                  <a:srgbClr val="22211C"/>
                </a:solidFill>
              </a:rPr>
              <a:t>항목은 컬럼에 대한 </a:t>
            </a:r>
            <a:r>
              <a:rPr lang="en-US" altLang="ko-KR" b="1" dirty="0">
                <a:solidFill>
                  <a:srgbClr val="22211C"/>
                </a:solidFill>
              </a:rPr>
              <a:t>Primary Key</a:t>
            </a:r>
            <a:r>
              <a:rPr lang="ko-KR" altLang="en-US" b="1" dirty="0" err="1">
                <a:solidFill>
                  <a:srgbClr val="22211C"/>
                </a:solidFill>
              </a:rPr>
              <a:t>를</a:t>
            </a:r>
            <a:r>
              <a:rPr lang="ko-KR" altLang="en-US" b="1" dirty="0">
                <a:solidFill>
                  <a:srgbClr val="22211C"/>
                </a:solidFill>
              </a:rPr>
              <a:t> 표시함</a:t>
            </a:r>
            <a:r>
              <a:rPr lang="en-US" altLang="ko-KR" b="1" dirty="0">
                <a:solidFill>
                  <a:srgbClr val="22211C"/>
                </a:solidFill>
              </a:rPr>
              <a:t>(</a:t>
            </a:r>
            <a:r>
              <a:rPr lang="ko-KR" altLang="en-US" b="1" dirty="0">
                <a:solidFill>
                  <a:srgbClr val="22211C"/>
                </a:solidFill>
              </a:rPr>
              <a:t>예시 </a:t>
            </a:r>
            <a:r>
              <a:rPr lang="en-US" altLang="ko-KR" b="1" dirty="0">
                <a:solidFill>
                  <a:srgbClr val="22211C"/>
                </a:solidFill>
              </a:rPr>
              <a:t>: Y) </a:t>
            </a:r>
          </a:p>
          <a:p>
            <a:pPr marL="285750" lvl="0" indent="-285750">
              <a:buSzPts val="1100"/>
              <a:buFontTx/>
              <a:buChar char="-"/>
            </a:pPr>
            <a:r>
              <a:rPr lang="en-US" altLang="ko-KR" b="1" dirty="0">
                <a:solidFill>
                  <a:srgbClr val="22211C"/>
                </a:solidFill>
              </a:rPr>
              <a:t>FK </a:t>
            </a:r>
            <a:r>
              <a:rPr lang="ko-KR" altLang="en-US" b="1" dirty="0">
                <a:solidFill>
                  <a:srgbClr val="22211C"/>
                </a:solidFill>
              </a:rPr>
              <a:t>항목은 컬럼에 대한 </a:t>
            </a:r>
            <a:r>
              <a:rPr lang="en-US" altLang="ko-KR" b="1" dirty="0">
                <a:solidFill>
                  <a:srgbClr val="22211C"/>
                </a:solidFill>
              </a:rPr>
              <a:t>Foreign Key</a:t>
            </a:r>
            <a:r>
              <a:rPr lang="ko-KR" altLang="en-US" b="1" dirty="0" err="1">
                <a:solidFill>
                  <a:srgbClr val="22211C"/>
                </a:solidFill>
              </a:rPr>
              <a:t>를</a:t>
            </a:r>
            <a:r>
              <a:rPr lang="ko-KR" altLang="en-US" b="1" dirty="0">
                <a:solidFill>
                  <a:srgbClr val="22211C"/>
                </a:solidFill>
              </a:rPr>
              <a:t> 표시함</a:t>
            </a:r>
            <a:r>
              <a:rPr lang="en-US" altLang="ko-KR" b="1" dirty="0">
                <a:solidFill>
                  <a:srgbClr val="22211C"/>
                </a:solidFill>
              </a:rPr>
              <a:t>(</a:t>
            </a:r>
            <a:r>
              <a:rPr lang="ko-KR" altLang="en-US" b="1" dirty="0">
                <a:solidFill>
                  <a:srgbClr val="22211C"/>
                </a:solidFill>
              </a:rPr>
              <a:t>예시 </a:t>
            </a:r>
            <a:r>
              <a:rPr lang="en-US" altLang="ko-KR" b="1" dirty="0">
                <a:solidFill>
                  <a:srgbClr val="22211C"/>
                </a:solidFill>
              </a:rPr>
              <a:t>: Y) </a:t>
            </a:r>
          </a:p>
          <a:p>
            <a:pPr marL="285750" lvl="0" indent="-285750">
              <a:buSzPts val="1100"/>
              <a:buFontTx/>
              <a:buChar char="-"/>
            </a:pPr>
            <a:r>
              <a:rPr lang="en-US" altLang="ko-KR" b="1" dirty="0">
                <a:solidFill>
                  <a:srgbClr val="22211C"/>
                </a:solidFill>
              </a:rPr>
              <a:t>Null </a:t>
            </a:r>
            <a:r>
              <a:rPr lang="ko-KR" altLang="en-US" b="1" dirty="0">
                <a:solidFill>
                  <a:srgbClr val="22211C"/>
                </a:solidFill>
              </a:rPr>
              <a:t>허용 항목은 컬럼에 대한 </a:t>
            </a:r>
            <a:r>
              <a:rPr lang="en-US" altLang="ko-KR" b="1" dirty="0">
                <a:solidFill>
                  <a:srgbClr val="22211C"/>
                </a:solidFill>
              </a:rPr>
              <a:t>null, not null</a:t>
            </a:r>
            <a:r>
              <a:rPr lang="ko-KR" altLang="en-US" b="1" dirty="0">
                <a:solidFill>
                  <a:srgbClr val="22211C"/>
                </a:solidFill>
              </a:rPr>
              <a:t>을 표시함 </a:t>
            </a:r>
            <a:endParaRPr lang="en-US" altLang="ko-KR" b="1" dirty="0">
              <a:solidFill>
                <a:srgbClr val="22211C"/>
              </a:solidFill>
            </a:endParaRPr>
          </a:p>
          <a:p>
            <a:pPr marL="285750" lvl="0" indent="-285750">
              <a:buSzPts val="1100"/>
              <a:buFontTx/>
              <a:buChar char="-"/>
            </a:pPr>
            <a:r>
              <a:rPr lang="ko-KR" altLang="en-US" b="1" dirty="0">
                <a:solidFill>
                  <a:srgbClr val="22211C"/>
                </a:solidFill>
              </a:rPr>
              <a:t>비고 항목은 컬럼명을 기준으로 암호화 적용 대상 여부와 관련된 알고리즘을 기술함</a:t>
            </a:r>
            <a:endParaRPr lang="en-US" altLang="ko-KR" b="1" dirty="0">
              <a:solidFill>
                <a:srgbClr val="22211C"/>
              </a:solidFill>
            </a:endParaRPr>
          </a:p>
          <a:p>
            <a:pPr marL="285750" lvl="0" indent="-285750">
              <a:buSzPts val="1100"/>
              <a:buFontTx/>
              <a:buChar char="-"/>
            </a:pPr>
            <a:r>
              <a:rPr lang="en-US" altLang="ko-KR" b="1" dirty="0">
                <a:solidFill>
                  <a:srgbClr val="22211C"/>
                </a:solidFill>
              </a:rPr>
              <a:t>ERD</a:t>
            </a:r>
            <a:r>
              <a:rPr lang="ko-KR" altLang="en-US" b="1" dirty="0">
                <a:solidFill>
                  <a:srgbClr val="22211C"/>
                </a:solidFill>
              </a:rPr>
              <a:t>는 이미지 파일로 제시하고 구현된 물리</a:t>
            </a:r>
            <a:r>
              <a:rPr lang="en-US" altLang="ko-KR" b="1" dirty="0">
                <a:solidFill>
                  <a:srgbClr val="22211C"/>
                </a:solidFill>
              </a:rPr>
              <a:t>DB</a:t>
            </a:r>
            <a:r>
              <a:rPr lang="ko-KR" altLang="en-US" b="1" dirty="0">
                <a:solidFill>
                  <a:srgbClr val="22211C"/>
                </a:solidFill>
              </a:rPr>
              <a:t>는 </a:t>
            </a:r>
            <a:r>
              <a:rPr lang="en-US" altLang="ko-KR" b="1" dirty="0">
                <a:solidFill>
                  <a:srgbClr val="22211C"/>
                </a:solidFill>
              </a:rPr>
              <a:t>Excel </a:t>
            </a:r>
            <a:r>
              <a:rPr lang="ko-KR" altLang="en-US" b="1" dirty="0">
                <a:solidFill>
                  <a:srgbClr val="22211C"/>
                </a:solidFill>
              </a:rPr>
              <a:t>파일로 변환하여 추가적으로 제출함</a:t>
            </a: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5823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>
            <a:spLocks noGrp="1"/>
          </p:cNvSpPr>
          <p:nvPr>
            <p:ph type="title"/>
          </p:nvPr>
        </p:nvSpPr>
        <p:spPr>
          <a:xfrm>
            <a:off x="2411550" y="2236225"/>
            <a:ext cx="432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시작하기 전</a:t>
            </a:r>
            <a:endParaRPr dirty="0"/>
          </a:p>
        </p:txBody>
      </p:sp>
      <p:sp>
        <p:nvSpPr>
          <p:cNvPr id="327" name="Google Shape;327;p38"/>
          <p:cNvSpPr txBox="1">
            <a:spLocks noGrp="1"/>
          </p:cNvSpPr>
          <p:nvPr>
            <p:ph type="title" idx="2"/>
          </p:nvPr>
        </p:nvSpPr>
        <p:spPr>
          <a:xfrm>
            <a:off x="3683700" y="1172695"/>
            <a:ext cx="1776600" cy="11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8" name="Google Shape;328;p38"/>
          <p:cNvSpPr txBox="1">
            <a:spLocks noGrp="1"/>
          </p:cNvSpPr>
          <p:nvPr>
            <p:ph type="subTitle" idx="1"/>
          </p:nvPr>
        </p:nvSpPr>
        <p:spPr>
          <a:xfrm>
            <a:off x="3099738" y="3065975"/>
            <a:ext cx="2944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ko-KR" altLang="en-US" dirty="0"/>
              <a:t>개발 방법론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76;p49">
            <a:extLst>
              <a:ext uri="{FF2B5EF4-FFF2-40B4-BE49-F238E27FC236}">
                <a16:creationId xmlns:a16="http://schemas.microsoft.com/office/drawing/2014/main" id="{260DFE76-D4E6-C1BF-357A-0BA6B56187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856" r="10314"/>
          <a:stretch/>
        </p:blipFill>
        <p:spPr>
          <a:xfrm flipH="1">
            <a:off x="5570461" y="1237928"/>
            <a:ext cx="2590177" cy="2920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/>
              <a:t>단위테스트 결과서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3737400" cy="1362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단위 테스트 결과와 결함 관리 대장을 작성</a:t>
            </a: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단위 테스트 결과서</a:t>
            </a:r>
            <a:endParaRPr lang="en-US" altLang="ko-KR" b="1" dirty="0">
              <a:solidFill>
                <a:srgbClr val="22211C"/>
              </a:solidFill>
            </a:endParaRP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결함 관리 대장</a:t>
            </a:r>
            <a:endParaRPr lang="en-US" altLang="ko-KR" b="1" dirty="0">
              <a:solidFill>
                <a:srgbClr val="22211C"/>
              </a:solidFill>
            </a:endParaRP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45578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/>
              <a:t>단위테스트 결과서 </a:t>
            </a:r>
            <a:r>
              <a:rPr lang="en-US" altLang="ko-KR" dirty="0"/>
              <a:t>(</a:t>
            </a:r>
            <a:r>
              <a:rPr lang="ko-KR" altLang="en-US" dirty="0"/>
              <a:t>양식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6275188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테이블의 세부적인 구성항목들을 작성</a:t>
            </a:r>
            <a:r>
              <a:rPr lang="en-US" altLang="ko-KR" b="1" dirty="0">
                <a:solidFill>
                  <a:srgbClr val="22211C"/>
                </a:solidFill>
              </a:rPr>
              <a:t>(</a:t>
            </a:r>
            <a:r>
              <a:rPr lang="ko-KR" altLang="en-US" b="1" dirty="0">
                <a:solidFill>
                  <a:srgbClr val="22211C"/>
                </a:solidFill>
              </a:rPr>
              <a:t> 설명 </a:t>
            </a:r>
            <a:r>
              <a:rPr lang="en-US" altLang="ko-KR" b="1" dirty="0">
                <a:solidFill>
                  <a:srgbClr val="22211C"/>
                </a:solidFill>
              </a:rPr>
              <a:t>:</a:t>
            </a:r>
            <a:r>
              <a:rPr lang="ko-KR" altLang="en-US" b="1" dirty="0">
                <a:solidFill>
                  <a:srgbClr val="22211C"/>
                </a:solidFill>
              </a:rPr>
              <a:t> 뒤 페이지 참고 </a:t>
            </a:r>
            <a:r>
              <a:rPr lang="en-US" altLang="ko-KR" b="1" dirty="0">
                <a:solidFill>
                  <a:srgbClr val="22211C"/>
                </a:solidFill>
              </a:rPr>
              <a:t>)</a:t>
            </a: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8A513793-8CB7-ABB6-8539-2DA938E72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162" y="1865389"/>
            <a:ext cx="4584808" cy="248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20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/>
              <a:t>단위테스트 결과서 </a:t>
            </a:r>
            <a:r>
              <a:rPr lang="en-US" altLang="ko-KR" dirty="0"/>
              <a:t>(</a:t>
            </a:r>
            <a:r>
              <a:rPr lang="ko-KR" altLang="en-US" dirty="0"/>
              <a:t>양식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6275188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테이블의 세부적인 구성항목들을 작성</a:t>
            </a:r>
            <a:r>
              <a:rPr lang="en-US" altLang="ko-KR" b="1" dirty="0">
                <a:solidFill>
                  <a:srgbClr val="22211C"/>
                </a:solidFill>
              </a:rPr>
              <a:t>(</a:t>
            </a:r>
            <a:r>
              <a:rPr lang="ko-KR" altLang="en-US" b="1" dirty="0">
                <a:solidFill>
                  <a:srgbClr val="22211C"/>
                </a:solidFill>
              </a:rPr>
              <a:t> 설명 </a:t>
            </a:r>
            <a:r>
              <a:rPr lang="en-US" altLang="ko-KR" b="1" dirty="0">
                <a:solidFill>
                  <a:srgbClr val="22211C"/>
                </a:solidFill>
              </a:rPr>
              <a:t>:</a:t>
            </a:r>
            <a:r>
              <a:rPr lang="ko-KR" altLang="en-US" b="1" dirty="0">
                <a:solidFill>
                  <a:srgbClr val="22211C"/>
                </a:solidFill>
              </a:rPr>
              <a:t> 뒤 페이지 참고 </a:t>
            </a:r>
            <a:r>
              <a:rPr lang="en-US" altLang="ko-KR" b="1" dirty="0">
                <a:solidFill>
                  <a:srgbClr val="22211C"/>
                </a:solidFill>
              </a:rPr>
              <a:t>)</a:t>
            </a: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DB5C430-8B81-B0C8-4173-3FF657552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675" y="1908311"/>
            <a:ext cx="5186674" cy="250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991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76;p49">
            <a:extLst>
              <a:ext uri="{FF2B5EF4-FFF2-40B4-BE49-F238E27FC236}">
                <a16:creationId xmlns:a16="http://schemas.microsoft.com/office/drawing/2014/main" id="{260DFE76-D4E6-C1BF-357A-0BA6B56187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856" r="10314"/>
          <a:stretch/>
        </p:blipFill>
        <p:spPr>
          <a:xfrm flipH="1">
            <a:off x="5570461" y="1237928"/>
            <a:ext cx="2590177" cy="2920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/>
              <a:t>통합테스트 결과서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3737400" cy="1362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통합 테스트 결과와 결함 관리 대장을 작성</a:t>
            </a: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통합 테스트 결과서</a:t>
            </a:r>
            <a:endParaRPr lang="en-US" altLang="ko-KR" b="1" dirty="0">
              <a:solidFill>
                <a:srgbClr val="22211C"/>
              </a:solidFill>
            </a:endParaRP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결함 관리 대장</a:t>
            </a:r>
            <a:endParaRPr lang="en-US" altLang="ko-KR" b="1" dirty="0">
              <a:solidFill>
                <a:srgbClr val="22211C"/>
              </a:solidFill>
            </a:endParaRP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1963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/>
              <a:t>통합테스트 결과서 </a:t>
            </a:r>
            <a:r>
              <a:rPr lang="en-US" altLang="ko-KR" dirty="0"/>
              <a:t>(</a:t>
            </a:r>
            <a:r>
              <a:rPr lang="ko-KR" altLang="en-US" dirty="0"/>
              <a:t>양식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6275188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시험의 세부적인 구성항목들을 작성</a:t>
            </a:r>
            <a:r>
              <a:rPr lang="en-US" altLang="ko-KR" b="1" dirty="0">
                <a:solidFill>
                  <a:srgbClr val="22211C"/>
                </a:solidFill>
              </a:rPr>
              <a:t>(</a:t>
            </a:r>
            <a:r>
              <a:rPr lang="ko-KR" altLang="en-US" b="1" dirty="0">
                <a:solidFill>
                  <a:srgbClr val="22211C"/>
                </a:solidFill>
              </a:rPr>
              <a:t> 설명 </a:t>
            </a:r>
            <a:r>
              <a:rPr lang="en-US" altLang="ko-KR" b="1" dirty="0">
                <a:solidFill>
                  <a:srgbClr val="22211C"/>
                </a:solidFill>
              </a:rPr>
              <a:t>:</a:t>
            </a:r>
            <a:r>
              <a:rPr lang="ko-KR" altLang="en-US" b="1" dirty="0">
                <a:solidFill>
                  <a:srgbClr val="22211C"/>
                </a:solidFill>
              </a:rPr>
              <a:t> 뒤 페이지 참고 </a:t>
            </a:r>
            <a:r>
              <a:rPr lang="en-US" altLang="ko-KR" b="1" dirty="0">
                <a:solidFill>
                  <a:srgbClr val="22211C"/>
                </a:solidFill>
              </a:rPr>
              <a:t>)</a:t>
            </a: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5AC354B0-68B6-FA25-AFB1-1EC1B1405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150" y="1872463"/>
            <a:ext cx="54864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126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/>
              <a:t>통합테스트 결과서 </a:t>
            </a:r>
            <a:r>
              <a:rPr lang="en-US" altLang="ko-KR" dirty="0"/>
              <a:t>(</a:t>
            </a:r>
            <a:r>
              <a:rPr lang="ko-KR" altLang="en-US" dirty="0"/>
              <a:t>양식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6275188" cy="4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시험의 세부적인 구성항목들을 작성</a:t>
            </a:r>
            <a:r>
              <a:rPr lang="en-US" altLang="ko-KR" b="1" dirty="0">
                <a:solidFill>
                  <a:srgbClr val="22211C"/>
                </a:solidFill>
              </a:rPr>
              <a:t>(</a:t>
            </a:r>
            <a:r>
              <a:rPr lang="ko-KR" altLang="en-US" b="1" dirty="0">
                <a:solidFill>
                  <a:srgbClr val="22211C"/>
                </a:solidFill>
              </a:rPr>
              <a:t> 설명 </a:t>
            </a:r>
            <a:r>
              <a:rPr lang="en-US" altLang="ko-KR" b="1" dirty="0">
                <a:solidFill>
                  <a:srgbClr val="22211C"/>
                </a:solidFill>
              </a:rPr>
              <a:t>:</a:t>
            </a:r>
            <a:r>
              <a:rPr lang="ko-KR" altLang="en-US" b="1" dirty="0">
                <a:solidFill>
                  <a:srgbClr val="22211C"/>
                </a:solidFill>
              </a:rPr>
              <a:t> 뒤 페이지 참고 </a:t>
            </a:r>
            <a:r>
              <a:rPr lang="en-US" altLang="ko-KR" b="1" dirty="0">
                <a:solidFill>
                  <a:srgbClr val="22211C"/>
                </a:solidFill>
              </a:rPr>
              <a:t>)</a:t>
            </a: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F95A8D11-931E-219C-75E3-E692710FC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675" y="1919450"/>
            <a:ext cx="5665948" cy="238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302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9"/>
          <p:cNvSpPr txBox="1">
            <a:spLocks noGrp="1"/>
          </p:cNvSpPr>
          <p:nvPr>
            <p:ph type="title"/>
          </p:nvPr>
        </p:nvSpPr>
        <p:spPr>
          <a:xfrm>
            <a:off x="4183825" y="1690625"/>
            <a:ext cx="4319400" cy="117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Vue &amp; Spring</a:t>
            </a:r>
            <a:endParaRPr dirty="0"/>
          </a:p>
        </p:txBody>
      </p:sp>
      <p:sp>
        <p:nvSpPr>
          <p:cNvPr id="814" name="Google Shape;814;p59"/>
          <p:cNvSpPr txBox="1">
            <a:spLocks noGrp="1"/>
          </p:cNvSpPr>
          <p:nvPr>
            <p:ph type="body" idx="1"/>
          </p:nvPr>
        </p:nvSpPr>
        <p:spPr>
          <a:xfrm>
            <a:off x="4183825" y="2947375"/>
            <a:ext cx="43194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Vue &amp; Spring Framework </a:t>
            </a:r>
            <a:r>
              <a:rPr lang="ko-KR" altLang="en-US" dirty="0"/>
              <a:t>연동</a:t>
            </a:r>
            <a:endParaRPr dirty="0"/>
          </a:p>
        </p:txBody>
      </p:sp>
      <p:sp>
        <p:nvSpPr>
          <p:cNvPr id="816" name="Google Shape;816;p59"/>
          <p:cNvSpPr/>
          <p:nvPr/>
        </p:nvSpPr>
        <p:spPr>
          <a:xfrm>
            <a:off x="2968975" y="3866538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7" name="Google Shape;8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23012">
            <a:off x="-681560" y="2928302"/>
            <a:ext cx="2949943" cy="306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961543-BDFF-EE85-0FE0-9D768DF15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207" y="1295698"/>
            <a:ext cx="3941756" cy="20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027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90618">
            <a:off x="6900600" y="3632133"/>
            <a:ext cx="2183791" cy="18137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0;p54">
            <a:extLst>
              <a:ext uri="{FF2B5EF4-FFF2-40B4-BE49-F238E27FC236}">
                <a16:creationId xmlns:a16="http://schemas.microsoft.com/office/drawing/2014/main" id="{E5653B7E-622B-87F7-7986-EC0B8152348F}"/>
              </a:ext>
            </a:extLst>
          </p:cNvPr>
          <p:cNvSpPr txBox="1">
            <a:spLocks/>
          </p:cNvSpPr>
          <p:nvPr/>
        </p:nvSpPr>
        <p:spPr>
          <a:xfrm>
            <a:off x="713225" y="529963"/>
            <a:ext cx="7541496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 baseline="0">
                <a:solidFill>
                  <a:schemeClr val="dk1"/>
                </a:solidFill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altLang="ko-KR" dirty="0"/>
              <a:t>Vue &amp; </a:t>
            </a:r>
            <a:r>
              <a:rPr lang="en-US" altLang="ko-KR" dirty="0" err="1"/>
              <a:t>Springboot</a:t>
            </a:r>
            <a:r>
              <a:rPr lang="en-US" altLang="ko-KR" dirty="0"/>
              <a:t> CRUD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172F537-90EE-A76B-3A43-35476D95A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93" y="1436007"/>
            <a:ext cx="7445847" cy="259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507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90618">
            <a:off x="6900600" y="3632133"/>
            <a:ext cx="2183791" cy="18137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0;p54">
            <a:extLst>
              <a:ext uri="{FF2B5EF4-FFF2-40B4-BE49-F238E27FC236}">
                <a16:creationId xmlns:a16="http://schemas.microsoft.com/office/drawing/2014/main" id="{E5653B7E-622B-87F7-7986-EC0B8152348F}"/>
              </a:ext>
            </a:extLst>
          </p:cNvPr>
          <p:cNvSpPr txBox="1">
            <a:spLocks/>
          </p:cNvSpPr>
          <p:nvPr/>
        </p:nvSpPr>
        <p:spPr>
          <a:xfrm>
            <a:off x="713225" y="529963"/>
            <a:ext cx="7541496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 baseline="0">
                <a:solidFill>
                  <a:schemeClr val="dk1"/>
                </a:solidFill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altLang="ko-KR" dirty="0"/>
              <a:t>Vue &amp; </a:t>
            </a:r>
            <a:r>
              <a:rPr lang="en-US" altLang="ko-KR" dirty="0" err="1"/>
              <a:t>Springboot</a:t>
            </a:r>
            <a:r>
              <a:rPr lang="en-US" altLang="ko-KR" dirty="0"/>
              <a:t> CRUD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DC7648-6011-8496-5D8D-5BE07FCDF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371" y="1224643"/>
            <a:ext cx="7184571" cy="269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78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1395015" y="3356026"/>
            <a:ext cx="4242109" cy="4924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목록 화면 만들기</a:t>
            </a:r>
            <a:endParaRPr lang="en-US" dirty="0"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1038300" y="1755049"/>
            <a:ext cx="5081146" cy="1537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ko-KR" altLang="en-US" dirty="0"/>
              <a:t>목록 화면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TutorialsList.vue</a:t>
            </a:r>
            <a:endParaRPr lang="en-US" dirty="0"/>
          </a:p>
        </p:txBody>
      </p:sp>
      <p:sp>
        <p:nvSpPr>
          <p:cNvPr id="422" name="Google Shape;422;p42"/>
          <p:cNvSpPr/>
          <p:nvPr/>
        </p:nvSpPr>
        <p:spPr>
          <a:xfrm>
            <a:off x="4320434" y="4238450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90618">
            <a:off x="6900600" y="3632133"/>
            <a:ext cx="2183791" cy="18137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0;p54">
            <a:extLst>
              <a:ext uri="{FF2B5EF4-FFF2-40B4-BE49-F238E27FC236}">
                <a16:creationId xmlns:a16="http://schemas.microsoft.com/office/drawing/2014/main" id="{E5653B7E-622B-87F7-7986-EC0B8152348F}"/>
              </a:ext>
            </a:extLst>
          </p:cNvPr>
          <p:cNvSpPr txBox="1">
            <a:spLocks/>
          </p:cNvSpPr>
          <p:nvPr/>
        </p:nvSpPr>
        <p:spPr>
          <a:xfrm>
            <a:off x="713225" y="529963"/>
            <a:ext cx="7541496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 baseline="0">
                <a:solidFill>
                  <a:schemeClr val="dk1"/>
                </a:solidFill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altLang="ko-KR" dirty="0"/>
              <a:t>Frontend –</a:t>
            </a:r>
            <a:r>
              <a:rPr lang="ko-KR" altLang="en-US" dirty="0"/>
              <a:t> </a:t>
            </a:r>
            <a:r>
              <a:rPr lang="en-US" altLang="ko-KR" dirty="0" err="1"/>
              <a:t>vue</a:t>
            </a:r>
            <a:r>
              <a:rPr lang="en-US" altLang="ko-KR" dirty="0"/>
              <a:t> </a:t>
            </a:r>
            <a:r>
              <a:rPr lang="ko-KR" altLang="en-US" dirty="0"/>
              <a:t>개발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CRUD 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EF6381-9ABA-FFBD-91B2-C9E618B24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446" y="1860556"/>
            <a:ext cx="2717657" cy="15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43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9748">
            <a:off x="-749156" y="2987788"/>
            <a:ext cx="3666015" cy="304487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1"/>
          <p:cNvSpPr txBox="1">
            <a:spLocks noGrp="1"/>
          </p:cNvSpPr>
          <p:nvPr>
            <p:ph type="title"/>
          </p:nvPr>
        </p:nvSpPr>
        <p:spPr>
          <a:xfrm>
            <a:off x="4876800" y="1009025"/>
            <a:ext cx="31974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s/w </a:t>
            </a:r>
            <a:r>
              <a:rPr lang="ko-KR" altLang="en-US" dirty="0"/>
              <a:t>개발 방법론</a:t>
            </a:r>
            <a:endParaRPr lang="en-US" dirty="0"/>
          </a:p>
        </p:txBody>
      </p:sp>
      <p:sp>
        <p:nvSpPr>
          <p:cNvPr id="410" name="Google Shape;410;p41"/>
          <p:cNvSpPr txBox="1">
            <a:spLocks noGrp="1"/>
          </p:cNvSpPr>
          <p:nvPr>
            <p:ph type="body" idx="1"/>
          </p:nvPr>
        </p:nvSpPr>
        <p:spPr>
          <a:xfrm>
            <a:off x="4876800" y="2160596"/>
            <a:ext cx="3197400" cy="7950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dirty="0"/>
              <a:t>폭포수 모형 개발방법론</a:t>
            </a:r>
            <a:endParaRPr lang="en-US" altLang="ko-KR" dirty="0"/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dirty="0"/>
              <a:t>애자일 개발방법론</a:t>
            </a:r>
            <a:endParaRPr lang="en-US" altLang="ko-KR" dirty="0"/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endParaRPr lang="en-US" altLang="ko-KR" dirty="0"/>
          </a:p>
        </p:txBody>
      </p:sp>
      <p:sp>
        <p:nvSpPr>
          <p:cNvPr id="411" name="Google Shape;411;p41"/>
          <p:cNvSpPr txBox="1">
            <a:spLocks noGrp="1"/>
          </p:cNvSpPr>
          <p:nvPr>
            <p:ph type="body" idx="2"/>
          </p:nvPr>
        </p:nvSpPr>
        <p:spPr>
          <a:xfrm>
            <a:off x="4876800" y="3221411"/>
            <a:ext cx="3195300" cy="16025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altLang="ko-KR" dirty="0"/>
              <a:t>-</a:t>
            </a:r>
            <a:r>
              <a:rPr lang="ko-KR" altLang="en-US" dirty="0"/>
              <a:t> 신속하게 아래 사항을 여러 사이클로 돌리면서 구현 </a:t>
            </a:r>
            <a:r>
              <a:rPr lang="en-US" altLang="ko-KR" dirty="0"/>
              <a:t>(</a:t>
            </a:r>
            <a:r>
              <a:rPr lang="ko-KR" altLang="en-US" dirty="0"/>
              <a:t> 요구사항에 따라</a:t>
            </a:r>
            <a:r>
              <a:rPr lang="en-US" altLang="ko-KR" dirty="0"/>
              <a:t>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ea"/>
              <a:buAutoNum type="circleNumDbPlain"/>
            </a:pPr>
            <a:r>
              <a:rPr lang="ko-KR" altLang="en-US" dirty="0"/>
              <a:t>요구사항 도출</a:t>
            </a:r>
            <a:endParaRPr lang="en-US" altLang="ko-K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ea"/>
              <a:buAutoNum type="circleNumDbPlain"/>
            </a:pPr>
            <a:r>
              <a:rPr lang="ko-KR" altLang="en-US" dirty="0"/>
              <a:t>분석</a:t>
            </a:r>
            <a:endParaRPr lang="en-US" altLang="ko-K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ea"/>
              <a:buAutoNum type="circleNumDbPlain"/>
            </a:pPr>
            <a:r>
              <a:rPr lang="ko-KR" altLang="en-US" dirty="0"/>
              <a:t>설계</a:t>
            </a:r>
            <a:endParaRPr lang="en-US" altLang="ko-K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ea"/>
              <a:buAutoNum type="circleNumDbPlain"/>
            </a:pPr>
            <a:r>
              <a:rPr lang="ko-KR" altLang="en-US" dirty="0"/>
              <a:t>구현</a:t>
            </a:r>
            <a:endParaRPr lang="en-US" altLang="ko-K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ea"/>
              <a:buAutoNum type="circleNumDbPlain"/>
            </a:pPr>
            <a:r>
              <a:rPr lang="ko-KR" altLang="en-US" dirty="0"/>
              <a:t>테스트</a:t>
            </a:r>
            <a:endParaRPr lang="en-US" altLang="ko-KR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ea"/>
              <a:buAutoNum type="circleNumDbPlain"/>
            </a:pPr>
            <a:endParaRPr lang="en-US" altLang="ko-KR" dirty="0"/>
          </a:p>
        </p:txBody>
      </p:sp>
      <p:sp>
        <p:nvSpPr>
          <p:cNvPr id="412" name="Google Shape;412;p41"/>
          <p:cNvSpPr txBox="1">
            <a:spLocks noGrp="1"/>
          </p:cNvSpPr>
          <p:nvPr>
            <p:ph type="subTitle" idx="3"/>
          </p:nvPr>
        </p:nvSpPr>
        <p:spPr>
          <a:xfrm>
            <a:off x="4876800" y="1768750"/>
            <a:ext cx="31953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방법론</a:t>
            </a:r>
            <a:endParaRPr lang="en-US" altLang="ko-KR" dirty="0"/>
          </a:p>
        </p:txBody>
      </p:sp>
      <p:sp>
        <p:nvSpPr>
          <p:cNvPr id="413" name="Google Shape;413;p41"/>
          <p:cNvSpPr txBox="1">
            <a:spLocks noGrp="1"/>
          </p:cNvSpPr>
          <p:nvPr>
            <p:ph type="subTitle" idx="4"/>
          </p:nvPr>
        </p:nvSpPr>
        <p:spPr>
          <a:xfrm>
            <a:off x="4876800" y="2828914"/>
            <a:ext cx="31953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애자일 개발방법론</a:t>
            </a:r>
            <a:endParaRPr lang="en-US" altLang="ko-KR" dirty="0"/>
          </a:p>
        </p:txBody>
      </p:sp>
      <p:sp>
        <p:nvSpPr>
          <p:cNvPr id="414" name="Google Shape;414;p41"/>
          <p:cNvSpPr/>
          <p:nvPr/>
        </p:nvSpPr>
        <p:spPr>
          <a:xfrm>
            <a:off x="1042350" y="4177975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786A20-2CE0-DE95-C2CA-794DFAEFB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818" y="1674565"/>
            <a:ext cx="3798394" cy="213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76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1395015" y="3356026"/>
            <a:ext cx="4242109" cy="4924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목록 상세 화면 만들기</a:t>
            </a:r>
            <a:endParaRPr lang="en-US" dirty="0"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1038300" y="1755049"/>
            <a:ext cx="5081146" cy="1537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ko-KR" altLang="en-US" dirty="0"/>
              <a:t>목록 화면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Tutorial.vue</a:t>
            </a:r>
            <a:endParaRPr lang="en-US" dirty="0"/>
          </a:p>
        </p:txBody>
      </p:sp>
      <p:sp>
        <p:nvSpPr>
          <p:cNvPr id="422" name="Google Shape;422;p42"/>
          <p:cNvSpPr/>
          <p:nvPr/>
        </p:nvSpPr>
        <p:spPr>
          <a:xfrm>
            <a:off x="4320434" y="4238450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90618">
            <a:off x="6900600" y="3632133"/>
            <a:ext cx="2183791" cy="18137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0;p54">
            <a:extLst>
              <a:ext uri="{FF2B5EF4-FFF2-40B4-BE49-F238E27FC236}">
                <a16:creationId xmlns:a16="http://schemas.microsoft.com/office/drawing/2014/main" id="{E5653B7E-622B-87F7-7986-EC0B8152348F}"/>
              </a:ext>
            </a:extLst>
          </p:cNvPr>
          <p:cNvSpPr txBox="1">
            <a:spLocks/>
          </p:cNvSpPr>
          <p:nvPr/>
        </p:nvSpPr>
        <p:spPr>
          <a:xfrm>
            <a:off x="713225" y="529963"/>
            <a:ext cx="7541496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 baseline="0">
                <a:solidFill>
                  <a:schemeClr val="dk1"/>
                </a:solidFill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altLang="ko-KR" dirty="0"/>
              <a:t>Frontend –</a:t>
            </a:r>
            <a:r>
              <a:rPr lang="ko-KR" altLang="en-US" dirty="0"/>
              <a:t> </a:t>
            </a:r>
            <a:r>
              <a:rPr lang="en-US" altLang="ko-KR" dirty="0" err="1"/>
              <a:t>vue</a:t>
            </a:r>
            <a:r>
              <a:rPr lang="en-US" altLang="ko-KR" dirty="0"/>
              <a:t> </a:t>
            </a:r>
            <a:r>
              <a:rPr lang="ko-KR" altLang="en-US" dirty="0"/>
              <a:t>개발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CRUD 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EF6381-9ABA-FFBD-91B2-C9E618B24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446" y="1860556"/>
            <a:ext cx="2717657" cy="15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717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1395015" y="3356026"/>
            <a:ext cx="4242109" cy="4924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 만들기</a:t>
            </a:r>
            <a:endParaRPr lang="en-US" dirty="0"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1038300" y="1755049"/>
            <a:ext cx="5081146" cy="1537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ko-KR" altLang="en-US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Tutorial</a:t>
            </a:r>
            <a:endParaRPr lang="en-US" dirty="0"/>
          </a:p>
        </p:txBody>
      </p:sp>
      <p:sp>
        <p:nvSpPr>
          <p:cNvPr id="422" name="Google Shape;422;p42"/>
          <p:cNvSpPr/>
          <p:nvPr/>
        </p:nvSpPr>
        <p:spPr>
          <a:xfrm>
            <a:off x="4320434" y="4238450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90618">
            <a:off x="6900600" y="3632133"/>
            <a:ext cx="2183791" cy="18137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0;p54">
            <a:extLst>
              <a:ext uri="{FF2B5EF4-FFF2-40B4-BE49-F238E27FC236}">
                <a16:creationId xmlns:a16="http://schemas.microsoft.com/office/drawing/2014/main" id="{E5653B7E-622B-87F7-7986-EC0B8152348F}"/>
              </a:ext>
            </a:extLst>
          </p:cNvPr>
          <p:cNvSpPr txBox="1">
            <a:spLocks/>
          </p:cNvSpPr>
          <p:nvPr/>
        </p:nvSpPr>
        <p:spPr>
          <a:xfrm>
            <a:off x="713225" y="529963"/>
            <a:ext cx="7541496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 baseline="0">
                <a:solidFill>
                  <a:schemeClr val="dk1"/>
                </a:solidFill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altLang="ko-KR" dirty="0"/>
              <a:t>backend –</a:t>
            </a:r>
            <a:r>
              <a:rPr lang="ko-KR" altLang="en-US" dirty="0"/>
              <a:t> 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개발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CRUD 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EF6381-9ABA-FFBD-91B2-C9E618B24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446" y="1860556"/>
            <a:ext cx="2717657" cy="15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479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1395015" y="3356026"/>
            <a:ext cx="4242109" cy="4924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DAO( Data Access Object )</a:t>
            </a:r>
            <a:r>
              <a:rPr lang="ko-KR" altLang="en-US" dirty="0"/>
              <a:t> 만들기</a:t>
            </a:r>
            <a:endParaRPr lang="en-US" dirty="0"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1038300" y="1755049"/>
            <a:ext cx="5081146" cy="1537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ko-KR" altLang="en-US" dirty="0"/>
              <a:t> </a:t>
            </a:r>
            <a:r>
              <a:rPr lang="en-US" altLang="ko-KR" dirty="0" err="1"/>
              <a:t>dao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TutorialDao</a:t>
            </a:r>
            <a:endParaRPr lang="en-US" dirty="0"/>
          </a:p>
        </p:txBody>
      </p:sp>
      <p:sp>
        <p:nvSpPr>
          <p:cNvPr id="422" name="Google Shape;422;p42"/>
          <p:cNvSpPr/>
          <p:nvPr/>
        </p:nvSpPr>
        <p:spPr>
          <a:xfrm>
            <a:off x="4320434" y="4238450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90618">
            <a:off x="6900600" y="3632133"/>
            <a:ext cx="2183791" cy="18137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0;p54">
            <a:extLst>
              <a:ext uri="{FF2B5EF4-FFF2-40B4-BE49-F238E27FC236}">
                <a16:creationId xmlns:a16="http://schemas.microsoft.com/office/drawing/2014/main" id="{E5653B7E-622B-87F7-7986-EC0B8152348F}"/>
              </a:ext>
            </a:extLst>
          </p:cNvPr>
          <p:cNvSpPr txBox="1">
            <a:spLocks/>
          </p:cNvSpPr>
          <p:nvPr/>
        </p:nvSpPr>
        <p:spPr>
          <a:xfrm>
            <a:off x="713225" y="529963"/>
            <a:ext cx="7541496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 baseline="0">
                <a:solidFill>
                  <a:schemeClr val="dk1"/>
                </a:solidFill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altLang="ko-KR" dirty="0"/>
              <a:t>backend –</a:t>
            </a:r>
            <a:r>
              <a:rPr lang="ko-KR" altLang="en-US" dirty="0"/>
              <a:t> 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개발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CRUD 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EF6381-9ABA-FFBD-91B2-C9E618B24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446" y="1860556"/>
            <a:ext cx="2717657" cy="15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71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1395015" y="3356026"/>
            <a:ext cx="4242109" cy="4924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Service</a:t>
            </a:r>
            <a:r>
              <a:rPr lang="ko-KR" altLang="en-US" dirty="0"/>
              <a:t> 만들기</a:t>
            </a:r>
            <a:endParaRPr lang="en-US" dirty="0"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1038300" y="1755049"/>
            <a:ext cx="5081146" cy="1537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ko-KR" altLang="en-US" dirty="0"/>
              <a:t> </a:t>
            </a:r>
            <a:r>
              <a:rPr lang="en-US" altLang="ko-KR" dirty="0"/>
              <a:t>service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TutorialService</a:t>
            </a:r>
            <a:endParaRPr lang="en-US" dirty="0"/>
          </a:p>
        </p:txBody>
      </p:sp>
      <p:sp>
        <p:nvSpPr>
          <p:cNvPr id="422" name="Google Shape;422;p42"/>
          <p:cNvSpPr/>
          <p:nvPr/>
        </p:nvSpPr>
        <p:spPr>
          <a:xfrm>
            <a:off x="4320434" y="4238450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90618">
            <a:off x="6900600" y="3632133"/>
            <a:ext cx="2183791" cy="18137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0;p54">
            <a:extLst>
              <a:ext uri="{FF2B5EF4-FFF2-40B4-BE49-F238E27FC236}">
                <a16:creationId xmlns:a16="http://schemas.microsoft.com/office/drawing/2014/main" id="{E5653B7E-622B-87F7-7986-EC0B8152348F}"/>
              </a:ext>
            </a:extLst>
          </p:cNvPr>
          <p:cNvSpPr txBox="1">
            <a:spLocks/>
          </p:cNvSpPr>
          <p:nvPr/>
        </p:nvSpPr>
        <p:spPr>
          <a:xfrm>
            <a:off x="713225" y="529963"/>
            <a:ext cx="7541496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 baseline="0">
                <a:solidFill>
                  <a:schemeClr val="dk1"/>
                </a:solidFill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altLang="ko-KR" dirty="0"/>
              <a:t>backend –</a:t>
            </a:r>
            <a:r>
              <a:rPr lang="ko-KR" altLang="en-US" dirty="0"/>
              <a:t> 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개발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CRUD 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EF6381-9ABA-FFBD-91B2-C9E618B24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446" y="1860556"/>
            <a:ext cx="2717657" cy="15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00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1395015" y="3356026"/>
            <a:ext cx="4242109" cy="4924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Controller</a:t>
            </a:r>
            <a:r>
              <a:rPr lang="ko-KR" altLang="en-US" dirty="0"/>
              <a:t> 만들기</a:t>
            </a:r>
            <a:endParaRPr lang="en-US" dirty="0"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1038300" y="1755049"/>
            <a:ext cx="5081146" cy="1537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ko-KR" altLang="en-US" dirty="0"/>
              <a:t> </a:t>
            </a:r>
            <a:r>
              <a:rPr lang="en-US" altLang="ko-KR" dirty="0"/>
              <a:t>controller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TutorialController</a:t>
            </a:r>
            <a:endParaRPr lang="en-US" dirty="0"/>
          </a:p>
        </p:txBody>
      </p:sp>
      <p:sp>
        <p:nvSpPr>
          <p:cNvPr id="422" name="Google Shape;422;p42"/>
          <p:cNvSpPr/>
          <p:nvPr/>
        </p:nvSpPr>
        <p:spPr>
          <a:xfrm>
            <a:off x="4320434" y="4238450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90618">
            <a:off x="6900600" y="3632133"/>
            <a:ext cx="2183791" cy="18137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0;p54">
            <a:extLst>
              <a:ext uri="{FF2B5EF4-FFF2-40B4-BE49-F238E27FC236}">
                <a16:creationId xmlns:a16="http://schemas.microsoft.com/office/drawing/2014/main" id="{E5653B7E-622B-87F7-7986-EC0B8152348F}"/>
              </a:ext>
            </a:extLst>
          </p:cNvPr>
          <p:cNvSpPr txBox="1">
            <a:spLocks/>
          </p:cNvSpPr>
          <p:nvPr/>
        </p:nvSpPr>
        <p:spPr>
          <a:xfrm>
            <a:off x="713225" y="529963"/>
            <a:ext cx="7541496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 baseline="0">
                <a:solidFill>
                  <a:schemeClr val="dk1"/>
                </a:solidFill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altLang="ko-KR" dirty="0"/>
              <a:t>backend –</a:t>
            </a:r>
            <a:r>
              <a:rPr lang="ko-KR" altLang="en-US" dirty="0"/>
              <a:t> 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개발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CRUD 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EF6381-9ABA-FFBD-91B2-C9E618B24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446" y="1860556"/>
            <a:ext cx="2717657" cy="15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19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8"/>
          <p:cNvSpPr txBox="1">
            <a:spLocks noGrp="1"/>
          </p:cNvSpPr>
          <p:nvPr>
            <p:ph type="title"/>
          </p:nvPr>
        </p:nvSpPr>
        <p:spPr>
          <a:xfrm>
            <a:off x="2411550" y="2236225"/>
            <a:ext cx="432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Complain</a:t>
            </a:r>
            <a:r>
              <a:rPr lang="ko-KR" altLang="en-US" dirty="0"/>
              <a:t> 응용</a:t>
            </a:r>
            <a:endParaRPr dirty="0"/>
          </a:p>
        </p:txBody>
      </p:sp>
      <p:sp>
        <p:nvSpPr>
          <p:cNvPr id="570" name="Google Shape;570;p48"/>
          <p:cNvSpPr txBox="1">
            <a:spLocks noGrp="1"/>
          </p:cNvSpPr>
          <p:nvPr>
            <p:ph type="title" idx="2"/>
          </p:nvPr>
        </p:nvSpPr>
        <p:spPr>
          <a:xfrm>
            <a:off x="3683700" y="1172695"/>
            <a:ext cx="1776600" cy="11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1" name="Google Shape;571;p48"/>
          <p:cNvSpPr txBox="1">
            <a:spLocks noGrp="1"/>
          </p:cNvSpPr>
          <p:nvPr>
            <p:ph type="subTitle" idx="1"/>
          </p:nvPr>
        </p:nvSpPr>
        <p:spPr>
          <a:xfrm>
            <a:off x="3099738" y="3065975"/>
            <a:ext cx="2944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기본 예제 심화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Vue Page </a:t>
            </a:r>
            <a:r>
              <a:rPr lang="ko-KR" altLang="en-US" dirty="0"/>
              <a:t>추가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1395015" y="3356026"/>
            <a:ext cx="4242109" cy="4924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응용 화면 만들기</a:t>
            </a:r>
            <a:endParaRPr lang="en-US" dirty="0"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1038300" y="1755049"/>
            <a:ext cx="5081146" cy="1537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ko-KR" altLang="en-US" dirty="0"/>
              <a:t>과거 실습 화면 추가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ComplainView.vue</a:t>
            </a:r>
            <a:endParaRPr lang="en-US" dirty="0"/>
          </a:p>
        </p:txBody>
      </p:sp>
      <p:sp>
        <p:nvSpPr>
          <p:cNvPr id="422" name="Google Shape;422;p42"/>
          <p:cNvSpPr/>
          <p:nvPr/>
        </p:nvSpPr>
        <p:spPr>
          <a:xfrm>
            <a:off x="4320434" y="4238450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90618">
            <a:off x="6900600" y="3632133"/>
            <a:ext cx="2183791" cy="18137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0;p54">
            <a:extLst>
              <a:ext uri="{FF2B5EF4-FFF2-40B4-BE49-F238E27FC236}">
                <a16:creationId xmlns:a16="http://schemas.microsoft.com/office/drawing/2014/main" id="{E5653B7E-622B-87F7-7986-EC0B8152348F}"/>
              </a:ext>
            </a:extLst>
          </p:cNvPr>
          <p:cNvSpPr txBox="1">
            <a:spLocks/>
          </p:cNvSpPr>
          <p:nvPr/>
        </p:nvSpPr>
        <p:spPr>
          <a:xfrm>
            <a:off x="713225" y="529963"/>
            <a:ext cx="7541496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 baseline="0">
                <a:solidFill>
                  <a:schemeClr val="dk1"/>
                </a:solidFill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altLang="ko-KR" dirty="0"/>
              <a:t>Frontend –</a:t>
            </a:r>
            <a:r>
              <a:rPr lang="ko-KR" altLang="en-US" dirty="0"/>
              <a:t> </a:t>
            </a:r>
            <a:r>
              <a:rPr lang="en-US" altLang="ko-KR" dirty="0" err="1"/>
              <a:t>vue</a:t>
            </a:r>
            <a:r>
              <a:rPr lang="en-US" altLang="ko-KR" dirty="0"/>
              <a:t> </a:t>
            </a:r>
            <a:r>
              <a:rPr lang="ko-KR" altLang="en-US" dirty="0"/>
              <a:t>개발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complain </a:t>
            </a:r>
            <a:r>
              <a:rPr lang="en-US" altLang="ko-KR" dirty="0" err="1"/>
              <a:t>vue</a:t>
            </a:r>
            <a:r>
              <a:rPr lang="en-US" altLang="ko-KR" dirty="0"/>
              <a:t> 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EF6381-9ABA-FFBD-91B2-C9E618B24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446" y="1860556"/>
            <a:ext cx="2717657" cy="15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41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1395015" y="3356026"/>
            <a:ext cx="4242109" cy="4924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응용 화면 만들기</a:t>
            </a:r>
            <a:endParaRPr lang="en-US" dirty="0"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1038300" y="1755049"/>
            <a:ext cx="5081146" cy="1537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ko-KR" altLang="en-US" dirty="0"/>
              <a:t>과거 실습 화면 추가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HomeView.vue</a:t>
            </a:r>
            <a:endParaRPr lang="en-US" dirty="0"/>
          </a:p>
        </p:txBody>
      </p:sp>
      <p:sp>
        <p:nvSpPr>
          <p:cNvPr id="422" name="Google Shape;422;p42"/>
          <p:cNvSpPr/>
          <p:nvPr/>
        </p:nvSpPr>
        <p:spPr>
          <a:xfrm>
            <a:off x="4320434" y="4238450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90618">
            <a:off x="6900600" y="3632133"/>
            <a:ext cx="2183791" cy="18137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0;p54">
            <a:extLst>
              <a:ext uri="{FF2B5EF4-FFF2-40B4-BE49-F238E27FC236}">
                <a16:creationId xmlns:a16="http://schemas.microsoft.com/office/drawing/2014/main" id="{E5653B7E-622B-87F7-7986-EC0B8152348F}"/>
              </a:ext>
            </a:extLst>
          </p:cNvPr>
          <p:cNvSpPr txBox="1">
            <a:spLocks/>
          </p:cNvSpPr>
          <p:nvPr/>
        </p:nvSpPr>
        <p:spPr>
          <a:xfrm>
            <a:off x="713225" y="529963"/>
            <a:ext cx="7541496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 baseline="0">
                <a:solidFill>
                  <a:schemeClr val="dk1"/>
                </a:solidFill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altLang="ko-KR" dirty="0"/>
              <a:t>Frontend –</a:t>
            </a:r>
            <a:r>
              <a:rPr lang="ko-KR" altLang="en-US" dirty="0"/>
              <a:t> </a:t>
            </a:r>
            <a:r>
              <a:rPr lang="en-US" altLang="ko-KR" dirty="0" err="1"/>
              <a:t>vue</a:t>
            </a:r>
            <a:r>
              <a:rPr lang="en-US" altLang="ko-KR" dirty="0"/>
              <a:t> </a:t>
            </a:r>
            <a:r>
              <a:rPr lang="ko-KR" altLang="en-US" dirty="0"/>
              <a:t>개발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 err="1"/>
              <a:t>HomeView</a:t>
            </a:r>
            <a:r>
              <a:rPr lang="en-US" altLang="ko-KR" dirty="0"/>
              <a:t> </a:t>
            </a:r>
            <a:r>
              <a:rPr lang="en-US" altLang="ko-KR" dirty="0" err="1"/>
              <a:t>vue</a:t>
            </a:r>
            <a:r>
              <a:rPr lang="en-US" altLang="ko-KR" dirty="0"/>
              <a:t> 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EF6381-9ABA-FFBD-91B2-C9E618B24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446" y="1860556"/>
            <a:ext cx="2717657" cy="15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82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8"/>
          <p:cNvSpPr txBox="1">
            <a:spLocks noGrp="1"/>
          </p:cNvSpPr>
          <p:nvPr>
            <p:ph type="title"/>
          </p:nvPr>
        </p:nvSpPr>
        <p:spPr>
          <a:xfrm>
            <a:off x="2411550" y="2236225"/>
            <a:ext cx="432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File Upload</a:t>
            </a:r>
            <a:endParaRPr dirty="0"/>
          </a:p>
        </p:txBody>
      </p:sp>
      <p:sp>
        <p:nvSpPr>
          <p:cNvPr id="570" name="Google Shape;570;p48"/>
          <p:cNvSpPr txBox="1">
            <a:spLocks noGrp="1"/>
          </p:cNvSpPr>
          <p:nvPr>
            <p:ph type="title" idx="2"/>
          </p:nvPr>
        </p:nvSpPr>
        <p:spPr>
          <a:xfrm>
            <a:off x="3683700" y="1172695"/>
            <a:ext cx="1776600" cy="11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71" name="Google Shape;571;p48"/>
          <p:cNvSpPr txBox="1">
            <a:spLocks noGrp="1"/>
          </p:cNvSpPr>
          <p:nvPr>
            <p:ph type="subTitle" idx="1"/>
          </p:nvPr>
        </p:nvSpPr>
        <p:spPr>
          <a:xfrm>
            <a:off x="3099738" y="3065975"/>
            <a:ext cx="2944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기본 예제 심화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File Upload 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5825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1395015" y="3356026"/>
            <a:ext cx="4242109" cy="4924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응용 화면 만들기</a:t>
            </a:r>
            <a:endParaRPr lang="en-US" dirty="0"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1038300" y="1755049"/>
            <a:ext cx="5081146" cy="1537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US" altLang="ko-KR" dirty="0"/>
              <a:t>Upload </a:t>
            </a:r>
            <a:r>
              <a:rPr lang="ko-KR" altLang="en-US" dirty="0"/>
              <a:t>화면 예제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UploadImage.vue</a:t>
            </a:r>
            <a:endParaRPr lang="en-US" dirty="0"/>
          </a:p>
        </p:txBody>
      </p:sp>
      <p:sp>
        <p:nvSpPr>
          <p:cNvPr id="422" name="Google Shape;422;p42"/>
          <p:cNvSpPr/>
          <p:nvPr/>
        </p:nvSpPr>
        <p:spPr>
          <a:xfrm>
            <a:off x="4320434" y="4238450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90618">
            <a:off x="6900600" y="3632133"/>
            <a:ext cx="2183791" cy="18137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0;p54">
            <a:extLst>
              <a:ext uri="{FF2B5EF4-FFF2-40B4-BE49-F238E27FC236}">
                <a16:creationId xmlns:a16="http://schemas.microsoft.com/office/drawing/2014/main" id="{E5653B7E-622B-87F7-7986-EC0B8152348F}"/>
              </a:ext>
            </a:extLst>
          </p:cNvPr>
          <p:cNvSpPr txBox="1">
            <a:spLocks/>
          </p:cNvSpPr>
          <p:nvPr/>
        </p:nvSpPr>
        <p:spPr>
          <a:xfrm>
            <a:off x="713225" y="529963"/>
            <a:ext cx="7541496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 baseline="0">
                <a:solidFill>
                  <a:schemeClr val="dk1"/>
                </a:solidFill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altLang="ko-KR" dirty="0"/>
              <a:t>Frontend –</a:t>
            </a:r>
            <a:r>
              <a:rPr lang="ko-KR" altLang="en-US" dirty="0"/>
              <a:t> </a:t>
            </a:r>
            <a:r>
              <a:rPr lang="en-US" altLang="ko-KR" dirty="0" err="1"/>
              <a:t>vue</a:t>
            </a:r>
            <a:r>
              <a:rPr lang="en-US" altLang="ko-KR" dirty="0"/>
              <a:t> </a:t>
            </a:r>
            <a:r>
              <a:rPr lang="ko-KR" altLang="en-US" dirty="0"/>
              <a:t>개발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File Upload </a:t>
            </a:r>
            <a:r>
              <a:rPr lang="en-US" altLang="ko-KR" dirty="0" err="1"/>
              <a:t>vue</a:t>
            </a:r>
            <a:r>
              <a:rPr lang="en-US" altLang="ko-KR" dirty="0"/>
              <a:t> 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EF6381-9ABA-FFBD-91B2-C9E618B24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446" y="1860556"/>
            <a:ext cx="2717657" cy="15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방법론 비교</a:t>
            </a:r>
            <a:endParaRPr lang="en-US" dirty="0"/>
          </a:p>
        </p:txBody>
      </p:sp>
      <p:sp>
        <p:nvSpPr>
          <p:cNvPr id="702" name="Google Shape;702;p54"/>
          <p:cNvSpPr/>
          <p:nvPr/>
        </p:nvSpPr>
        <p:spPr>
          <a:xfrm>
            <a:off x="6725923" y="853079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F128FF2-DA6A-1911-B414-AC2FD78912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366498"/>
              </p:ext>
            </p:extLst>
          </p:nvPr>
        </p:nvGraphicFramePr>
        <p:xfrm>
          <a:off x="713224" y="1750577"/>
          <a:ext cx="7780782" cy="303022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041302">
                  <a:extLst>
                    <a:ext uri="{9D8B030D-6E8A-4147-A177-3AD203B41FA5}">
                      <a16:colId xmlns:a16="http://schemas.microsoft.com/office/drawing/2014/main" val="231133578"/>
                    </a:ext>
                  </a:extLst>
                </a:gridCol>
                <a:gridCol w="3369740">
                  <a:extLst>
                    <a:ext uri="{9D8B030D-6E8A-4147-A177-3AD203B41FA5}">
                      <a16:colId xmlns:a16="http://schemas.microsoft.com/office/drawing/2014/main" val="3318672070"/>
                    </a:ext>
                  </a:extLst>
                </a:gridCol>
                <a:gridCol w="3369740">
                  <a:extLst>
                    <a:ext uri="{9D8B030D-6E8A-4147-A177-3AD203B41FA5}">
                      <a16:colId xmlns:a16="http://schemas.microsoft.com/office/drawing/2014/main" val="3719238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Anton"/>
                          <a:ea typeface="HY견고딕" panose="02030600000101010101" pitchFamily="18" charset="-127"/>
                          <a:cs typeface="Open Sans"/>
                          <a:sym typeface="Open Sans"/>
                        </a:rPr>
                        <a:t>요소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Anton"/>
                          <a:ea typeface="HY견고딕" panose="02030600000101010101" pitchFamily="18" charset="-127"/>
                          <a:cs typeface="Open Sans"/>
                          <a:sym typeface="Open Sans"/>
                        </a:rPr>
                        <a:t>애자일방법론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Anton"/>
                          <a:ea typeface="HY견고딕" panose="02030600000101010101" pitchFamily="18" charset="-127"/>
                          <a:cs typeface="Open Sans"/>
                          <a:sym typeface="Open Sans"/>
                        </a:rPr>
                        <a:t>기존방법론</a:t>
                      </a:r>
                      <a:r>
                        <a:rPr lang="en-US" altLang="ko-KR" sz="1400" b="0" i="0" u="none" strike="noStrike" cap="none" baseline="0" dirty="0">
                          <a:solidFill>
                            <a:schemeClr val="dk1"/>
                          </a:solidFill>
                          <a:latin typeface="Anton"/>
                          <a:ea typeface="HY견고딕" panose="02030600000101010101" pitchFamily="18" charset="-127"/>
                          <a:cs typeface="Open Sans"/>
                          <a:sym typeface="Open Sans"/>
                        </a:rPr>
                        <a:t>( </a:t>
                      </a:r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Anton"/>
                          <a:ea typeface="HY견고딕" panose="02030600000101010101" pitchFamily="18" charset="-127"/>
                          <a:cs typeface="Open Sans"/>
                          <a:sym typeface="Open Sans"/>
                        </a:rPr>
                        <a:t>폭포수</a:t>
                      </a:r>
                      <a:r>
                        <a:rPr lang="en-US" altLang="ko-KR" sz="1400" b="0" i="0" u="none" strike="noStrike" cap="none" baseline="0" dirty="0">
                          <a:solidFill>
                            <a:schemeClr val="dk1"/>
                          </a:solidFill>
                          <a:latin typeface="Anton"/>
                          <a:ea typeface="HY견고딕" panose="02030600000101010101" pitchFamily="18" charset="-127"/>
                          <a:cs typeface="Open Sans"/>
                          <a:sym typeface="Open Sans"/>
                        </a:rPr>
                        <a:t>,</a:t>
                      </a:r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Anton"/>
                          <a:ea typeface="HY견고딕" panose="02030600000101010101" pitchFamily="18" charset="-127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altLang="ko-KR" sz="1400" b="0" i="0" u="none" strike="noStrike" cap="none" baseline="0" dirty="0">
                          <a:solidFill>
                            <a:schemeClr val="dk1"/>
                          </a:solidFill>
                          <a:latin typeface="Anton"/>
                          <a:ea typeface="HY견고딕" panose="02030600000101010101" pitchFamily="18" charset="-127"/>
                          <a:cs typeface="Open Sans"/>
                          <a:sym typeface="Open Sans"/>
                        </a:rPr>
                        <a:t>CBD )</a:t>
                      </a:r>
                      <a:endParaRPr lang="ko-KR" altLang="en-US" sz="1400" b="0" i="0" u="none" strike="noStrike" cap="none" baseline="0" dirty="0">
                        <a:solidFill>
                          <a:schemeClr val="dk1"/>
                        </a:solidFill>
                        <a:latin typeface="Anton"/>
                        <a:ea typeface="HY견고딕" panose="02030600000101010101" pitchFamily="18" charset="-127"/>
                        <a:cs typeface="Open Sans"/>
                        <a:sym typeface="Open San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257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요구사항관리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지속적인 요구사항 개발 및 변경수용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초기 요구사항 수집 및 엄격한 변경관리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297143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계획 수립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u="none" strike="noStrike" cap="none" baseline="0" dirty="0" err="1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두단계</a:t>
                      </a:r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 계획</a:t>
                      </a:r>
                      <a:r>
                        <a:rPr lang="en-US" altLang="ko-KR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(</a:t>
                      </a:r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찾은 계획 수립</a:t>
                      </a:r>
                      <a:r>
                        <a:rPr lang="en-US" altLang="ko-KR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&amp;</a:t>
                      </a:r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갱신</a:t>
                      </a:r>
                      <a:r>
                        <a:rPr lang="en-US" altLang="ko-KR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) </a:t>
                      </a:r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경험 기반 프로세스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상세한 계획 수립</a:t>
                      </a:r>
                      <a:r>
                        <a:rPr lang="en-US" altLang="ko-KR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(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Up-Front) </a:t>
                      </a:r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계획 기반 프로세스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865368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설계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적시</a:t>
                      </a:r>
                      <a:r>
                        <a:rPr lang="en-US" altLang="ko-KR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(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Just-in-time)</a:t>
                      </a:r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설계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상세한 사전</a:t>
                      </a:r>
                      <a:r>
                        <a:rPr lang="en-US" altLang="ko-KR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(</a:t>
                      </a:r>
                      <a:r>
                        <a:rPr 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Up-Front) </a:t>
                      </a:r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설계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973195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문서화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경량 프로세스 및 문서화보다 코드를 강조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중량 프로세스 및 상세한 문서화 강조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3142300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역할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전체 팀워크를 중요시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u="none" strike="noStrike" cap="none" baseline="0" dirty="0">
                          <a:solidFill>
                            <a:schemeClr val="dk1"/>
                          </a:solidFill>
                          <a:latin typeface="Open Sans" panose="020B0606030504020204" pitchFamily="34" charset="0"/>
                          <a:ea typeface="HY그래픽M" panose="02030600000101010101" pitchFamily="18" charset="-127"/>
                          <a:cs typeface="Open Sans"/>
                          <a:sym typeface="Open Sans"/>
                        </a:rPr>
                        <a:t>엄격한 역할 분리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1239568623"/>
                  </a:ext>
                </a:extLst>
              </a:tr>
            </a:tbl>
          </a:graphicData>
        </a:graphic>
      </p:graphicFrame>
      <p:sp>
        <p:nvSpPr>
          <p:cNvPr id="11" name="Google Shape;578;p49">
            <a:extLst>
              <a:ext uri="{FF2B5EF4-FFF2-40B4-BE49-F238E27FC236}">
                <a16:creationId xmlns:a16="http://schemas.microsoft.com/office/drawing/2014/main" id="{649EF1AE-7F67-44EE-0D4F-790E0A1630E1}"/>
              </a:ext>
            </a:extLst>
          </p:cNvPr>
          <p:cNvSpPr txBox="1">
            <a:spLocks/>
          </p:cNvSpPr>
          <p:nvPr/>
        </p:nvSpPr>
        <p:spPr>
          <a:xfrm>
            <a:off x="1006168" y="1257186"/>
            <a:ext cx="1531208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●"/>
              <a:defRPr sz="1400" b="0" i="0" u="none" strike="noStrike" cap="none" baseline="0">
                <a:solidFill>
                  <a:schemeClr val="dk1"/>
                </a:solidFill>
                <a:latin typeface="Open Sans" panose="020B0606030504020204" pitchFamily="34" charset="0"/>
                <a:ea typeface="HY그래픽M" panose="02030600000101010101" pitchFamily="18" charset="-127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2211C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2211C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 algn="ctr">
              <a:spcAft>
                <a:spcPts val="1600"/>
              </a:spcAft>
              <a:buFont typeface="Montserrat"/>
              <a:buNone/>
            </a:pPr>
            <a:r>
              <a:rPr lang="ko-KR" altLang="en-US" sz="1800" dirty="0">
                <a:latin typeface="Anton"/>
                <a:ea typeface="HY견고딕" panose="02030600000101010101" pitchFamily="18" charset="-127"/>
                <a:sym typeface="Arial"/>
              </a:rPr>
              <a:t>구성 요소</a:t>
            </a:r>
            <a:endParaRPr lang="en-US" sz="1800" dirty="0">
              <a:latin typeface="Anton"/>
              <a:ea typeface="HY견고딕" panose="02030600000101010101" pitchFamily="18" charset="-127"/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01FBD3E-8EE2-44C3-CC17-4D1EB09A72B0}"/>
              </a:ext>
            </a:extLst>
          </p:cNvPr>
          <p:cNvGrpSpPr/>
          <p:nvPr/>
        </p:nvGrpSpPr>
        <p:grpSpPr>
          <a:xfrm>
            <a:off x="742957" y="1307427"/>
            <a:ext cx="342395" cy="326616"/>
            <a:chOff x="1404850" y="1299275"/>
            <a:chExt cx="501300" cy="478200"/>
          </a:xfrm>
        </p:grpSpPr>
        <p:sp>
          <p:nvSpPr>
            <p:cNvPr id="12" name="Google Shape;586;p49">
              <a:extLst>
                <a:ext uri="{FF2B5EF4-FFF2-40B4-BE49-F238E27FC236}">
                  <a16:creationId xmlns:a16="http://schemas.microsoft.com/office/drawing/2014/main" id="{F417FEEC-903F-1D13-E5A1-ADC0EA30EBF2}"/>
                </a:ext>
              </a:extLst>
            </p:cNvPr>
            <p:cNvSpPr/>
            <p:nvPr/>
          </p:nvSpPr>
          <p:spPr>
            <a:xfrm>
              <a:off x="1404850" y="1299275"/>
              <a:ext cx="501300" cy="4782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590;p49">
              <a:extLst>
                <a:ext uri="{FF2B5EF4-FFF2-40B4-BE49-F238E27FC236}">
                  <a16:creationId xmlns:a16="http://schemas.microsoft.com/office/drawing/2014/main" id="{1B7875B5-35BC-C459-7DF0-3B4646A7C2FA}"/>
                </a:ext>
              </a:extLst>
            </p:cNvPr>
            <p:cNvGrpSpPr/>
            <p:nvPr/>
          </p:nvGrpSpPr>
          <p:grpSpPr>
            <a:xfrm>
              <a:off x="1492237" y="1375996"/>
              <a:ext cx="326518" cy="324763"/>
              <a:chOff x="-4931075" y="2765725"/>
              <a:chExt cx="293025" cy="291450"/>
            </a:xfrm>
          </p:grpSpPr>
          <p:sp>
            <p:nvSpPr>
              <p:cNvPr id="14" name="Google Shape;591;p49">
                <a:extLst>
                  <a:ext uri="{FF2B5EF4-FFF2-40B4-BE49-F238E27FC236}">
                    <a16:creationId xmlns:a16="http://schemas.microsoft.com/office/drawing/2014/main" id="{A5A81D4B-4880-323F-52E3-B9BB672C5F18}"/>
                  </a:ext>
                </a:extLst>
              </p:cNvPr>
              <p:cNvSpPr/>
              <p:nvPr/>
            </p:nvSpPr>
            <p:spPr>
              <a:xfrm>
                <a:off x="-4810550" y="2884650"/>
                <a:ext cx="512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049" extrusionOk="0">
                    <a:moveTo>
                      <a:pt x="1008" y="663"/>
                    </a:moveTo>
                    <a:cubicBezTo>
                      <a:pt x="1229" y="663"/>
                      <a:pt x="1386" y="820"/>
                      <a:pt x="1386" y="1041"/>
                    </a:cubicBezTo>
                    <a:cubicBezTo>
                      <a:pt x="1386" y="1230"/>
                      <a:pt x="1229" y="1387"/>
                      <a:pt x="1008" y="1387"/>
                    </a:cubicBezTo>
                    <a:cubicBezTo>
                      <a:pt x="819" y="1387"/>
                      <a:pt x="662" y="1230"/>
                      <a:pt x="662" y="1041"/>
                    </a:cubicBezTo>
                    <a:cubicBezTo>
                      <a:pt x="662" y="820"/>
                      <a:pt x="819" y="663"/>
                      <a:pt x="1008" y="663"/>
                    </a:cubicBezTo>
                    <a:close/>
                    <a:moveTo>
                      <a:pt x="1008" y="1"/>
                    </a:moveTo>
                    <a:cubicBezTo>
                      <a:pt x="473" y="1"/>
                      <a:pt x="0" y="473"/>
                      <a:pt x="0" y="1041"/>
                    </a:cubicBezTo>
                    <a:cubicBezTo>
                      <a:pt x="0" y="1576"/>
                      <a:pt x="473" y="2049"/>
                      <a:pt x="1040" y="2049"/>
                    </a:cubicBezTo>
                    <a:cubicBezTo>
                      <a:pt x="1575" y="2049"/>
                      <a:pt x="2048" y="1576"/>
                      <a:pt x="2048" y="1041"/>
                    </a:cubicBezTo>
                    <a:cubicBezTo>
                      <a:pt x="2048" y="473"/>
                      <a:pt x="1607" y="1"/>
                      <a:pt x="10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592;p49">
                <a:extLst>
                  <a:ext uri="{FF2B5EF4-FFF2-40B4-BE49-F238E27FC236}">
                    <a16:creationId xmlns:a16="http://schemas.microsoft.com/office/drawing/2014/main" id="{6BD9FF31-FE58-0115-6801-7479366215C9}"/>
                  </a:ext>
                </a:extLst>
              </p:cNvPr>
              <p:cNvSpPr/>
              <p:nvPr/>
            </p:nvSpPr>
            <p:spPr>
              <a:xfrm>
                <a:off x="-4931075" y="2765725"/>
                <a:ext cx="293025" cy="291450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11658" extrusionOk="0">
                    <a:moveTo>
                      <a:pt x="3214" y="1387"/>
                    </a:moveTo>
                    <a:lnTo>
                      <a:pt x="4475" y="3844"/>
                    </a:lnTo>
                    <a:cubicBezTo>
                      <a:pt x="4223" y="4002"/>
                      <a:pt x="4034" y="4222"/>
                      <a:pt x="3876" y="4443"/>
                    </a:cubicBezTo>
                    <a:lnTo>
                      <a:pt x="1356" y="3214"/>
                    </a:lnTo>
                    <a:cubicBezTo>
                      <a:pt x="1828" y="2427"/>
                      <a:pt x="2458" y="1796"/>
                      <a:pt x="3214" y="1387"/>
                    </a:cubicBezTo>
                    <a:close/>
                    <a:moveTo>
                      <a:pt x="5829" y="4128"/>
                    </a:moveTo>
                    <a:cubicBezTo>
                      <a:pt x="6775" y="4128"/>
                      <a:pt x="7531" y="4884"/>
                      <a:pt x="7531" y="5829"/>
                    </a:cubicBezTo>
                    <a:cubicBezTo>
                      <a:pt x="7562" y="6743"/>
                      <a:pt x="6775" y="7530"/>
                      <a:pt x="5829" y="7530"/>
                    </a:cubicBezTo>
                    <a:cubicBezTo>
                      <a:pt x="4884" y="7530"/>
                      <a:pt x="4160" y="6774"/>
                      <a:pt x="4160" y="5829"/>
                    </a:cubicBezTo>
                    <a:cubicBezTo>
                      <a:pt x="4160" y="4884"/>
                      <a:pt x="4884" y="4128"/>
                      <a:pt x="5829" y="4128"/>
                    </a:cubicBezTo>
                    <a:close/>
                    <a:moveTo>
                      <a:pt x="5798" y="662"/>
                    </a:moveTo>
                    <a:cubicBezTo>
                      <a:pt x="8665" y="662"/>
                      <a:pt x="10996" y="2994"/>
                      <a:pt x="10996" y="5861"/>
                    </a:cubicBezTo>
                    <a:cubicBezTo>
                      <a:pt x="10996" y="6585"/>
                      <a:pt x="10839" y="7247"/>
                      <a:pt x="10618" y="7845"/>
                    </a:cubicBezTo>
                    <a:lnTo>
                      <a:pt x="8129" y="6585"/>
                    </a:lnTo>
                    <a:cubicBezTo>
                      <a:pt x="8192" y="6333"/>
                      <a:pt x="8255" y="6050"/>
                      <a:pt x="8255" y="5829"/>
                    </a:cubicBezTo>
                    <a:cubicBezTo>
                      <a:pt x="8255" y="4474"/>
                      <a:pt x="7184" y="3435"/>
                      <a:pt x="5829" y="3435"/>
                    </a:cubicBezTo>
                    <a:cubicBezTo>
                      <a:pt x="5577" y="3435"/>
                      <a:pt x="5325" y="3466"/>
                      <a:pt x="5105" y="3529"/>
                    </a:cubicBezTo>
                    <a:lnTo>
                      <a:pt x="3845" y="1072"/>
                    </a:lnTo>
                    <a:cubicBezTo>
                      <a:pt x="4412" y="820"/>
                      <a:pt x="5105" y="662"/>
                      <a:pt x="5798" y="662"/>
                    </a:cubicBezTo>
                    <a:close/>
                    <a:moveTo>
                      <a:pt x="7814" y="7152"/>
                    </a:moveTo>
                    <a:lnTo>
                      <a:pt x="10303" y="8412"/>
                    </a:lnTo>
                    <a:cubicBezTo>
                      <a:pt x="9862" y="9200"/>
                      <a:pt x="9232" y="9830"/>
                      <a:pt x="8444" y="10271"/>
                    </a:cubicBezTo>
                    <a:lnTo>
                      <a:pt x="7216" y="7751"/>
                    </a:lnTo>
                    <a:cubicBezTo>
                      <a:pt x="7468" y="7593"/>
                      <a:pt x="7657" y="7404"/>
                      <a:pt x="7814" y="7152"/>
                    </a:cubicBezTo>
                    <a:close/>
                    <a:moveTo>
                      <a:pt x="1072" y="3844"/>
                    </a:moveTo>
                    <a:lnTo>
                      <a:pt x="3593" y="5073"/>
                    </a:lnTo>
                    <a:cubicBezTo>
                      <a:pt x="3530" y="5325"/>
                      <a:pt x="3498" y="5546"/>
                      <a:pt x="3498" y="5829"/>
                    </a:cubicBezTo>
                    <a:cubicBezTo>
                      <a:pt x="3498" y="7152"/>
                      <a:pt x="4538" y="8223"/>
                      <a:pt x="5892" y="8223"/>
                    </a:cubicBezTo>
                    <a:cubicBezTo>
                      <a:pt x="6176" y="8223"/>
                      <a:pt x="6396" y="8192"/>
                      <a:pt x="6648" y="8097"/>
                    </a:cubicBezTo>
                    <a:lnTo>
                      <a:pt x="7846" y="10618"/>
                    </a:lnTo>
                    <a:cubicBezTo>
                      <a:pt x="7216" y="10901"/>
                      <a:pt x="6554" y="11027"/>
                      <a:pt x="5892" y="11027"/>
                    </a:cubicBezTo>
                    <a:cubicBezTo>
                      <a:pt x="2994" y="10996"/>
                      <a:pt x="694" y="8665"/>
                      <a:pt x="694" y="5829"/>
                    </a:cubicBezTo>
                    <a:cubicBezTo>
                      <a:pt x="694" y="5104"/>
                      <a:pt x="852" y="4443"/>
                      <a:pt x="1072" y="3844"/>
                    </a:cubicBezTo>
                    <a:close/>
                    <a:moveTo>
                      <a:pt x="5798" y="1"/>
                    </a:moveTo>
                    <a:cubicBezTo>
                      <a:pt x="4254" y="1"/>
                      <a:pt x="2773" y="599"/>
                      <a:pt x="1702" y="1702"/>
                    </a:cubicBezTo>
                    <a:cubicBezTo>
                      <a:pt x="600" y="2805"/>
                      <a:pt x="1" y="4254"/>
                      <a:pt x="1" y="5798"/>
                    </a:cubicBezTo>
                    <a:cubicBezTo>
                      <a:pt x="1" y="8980"/>
                      <a:pt x="2647" y="11657"/>
                      <a:pt x="5892" y="11657"/>
                    </a:cubicBezTo>
                    <a:cubicBezTo>
                      <a:pt x="9106" y="11657"/>
                      <a:pt x="11721" y="9043"/>
                      <a:pt x="11721" y="5829"/>
                    </a:cubicBezTo>
                    <a:cubicBezTo>
                      <a:pt x="11658" y="2647"/>
                      <a:pt x="9043" y="1"/>
                      <a:pt x="57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9998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1395015" y="3356026"/>
            <a:ext cx="4242109" cy="4924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응용 </a:t>
            </a:r>
            <a:r>
              <a:rPr lang="en-US" altLang="ko-KR" dirty="0"/>
              <a:t>API</a:t>
            </a:r>
            <a:r>
              <a:rPr lang="ko-KR" altLang="en-US" dirty="0"/>
              <a:t> 만들기</a:t>
            </a:r>
            <a:endParaRPr lang="en-US" dirty="0"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1038300" y="1755049"/>
            <a:ext cx="5081146" cy="1537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US" altLang="ko-KR" dirty="0"/>
              <a:t>DB Upload</a:t>
            </a:r>
            <a:r>
              <a:rPr lang="ko-KR" altLang="en-US" dirty="0"/>
              <a:t> 예제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Oracle DB Upload</a:t>
            </a:r>
            <a:br>
              <a:rPr lang="en-US" altLang="ko-KR" dirty="0"/>
            </a:br>
            <a:r>
              <a:rPr lang="en-US" altLang="ko-KR" dirty="0"/>
              <a:t>Blob(</a:t>
            </a:r>
            <a:r>
              <a:rPr lang="ko-KR" altLang="en-US" dirty="0"/>
              <a:t> 컬럼 </a:t>
            </a:r>
            <a:r>
              <a:rPr lang="en-US" altLang="ko-KR" dirty="0"/>
              <a:t>)</a:t>
            </a:r>
            <a:r>
              <a:rPr lang="ko-KR" altLang="en-US" dirty="0"/>
              <a:t> 테이블 설계</a:t>
            </a:r>
            <a:endParaRPr lang="en-US" dirty="0"/>
          </a:p>
        </p:txBody>
      </p:sp>
      <p:sp>
        <p:nvSpPr>
          <p:cNvPr id="422" name="Google Shape;422;p42"/>
          <p:cNvSpPr/>
          <p:nvPr/>
        </p:nvSpPr>
        <p:spPr>
          <a:xfrm>
            <a:off x="4320434" y="4238450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90618">
            <a:off x="6900600" y="3632133"/>
            <a:ext cx="2183791" cy="18137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0;p54">
            <a:extLst>
              <a:ext uri="{FF2B5EF4-FFF2-40B4-BE49-F238E27FC236}">
                <a16:creationId xmlns:a16="http://schemas.microsoft.com/office/drawing/2014/main" id="{E5653B7E-622B-87F7-7986-EC0B8152348F}"/>
              </a:ext>
            </a:extLst>
          </p:cNvPr>
          <p:cNvSpPr txBox="1">
            <a:spLocks/>
          </p:cNvSpPr>
          <p:nvPr/>
        </p:nvSpPr>
        <p:spPr>
          <a:xfrm>
            <a:off x="713225" y="529963"/>
            <a:ext cx="7541496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 baseline="0">
                <a:solidFill>
                  <a:schemeClr val="dk1"/>
                </a:solidFill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altLang="ko-KR" dirty="0"/>
              <a:t>Backend –</a:t>
            </a:r>
            <a:r>
              <a:rPr lang="ko-KR" altLang="en-US" dirty="0"/>
              <a:t> 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개발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File Upload 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EF6381-9ABA-FFBD-91B2-C9E618B24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446" y="1860556"/>
            <a:ext cx="2717657" cy="15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089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1395015" y="3356026"/>
            <a:ext cx="4242109" cy="4924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응용 화면</a:t>
            </a:r>
            <a:r>
              <a:rPr lang="en-US" altLang="ko-KR" dirty="0"/>
              <a:t> &amp; API</a:t>
            </a:r>
            <a:r>
              <a:rPr lang="ko-KR" altLang="en-US" dirty="0"/>
              <a:t> 만들기</a:t>
            </a:r>
            <a:endParaRPr lang="en-US" dirty="0"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1038300" y="1755049"/>
            <a:ext cx="5081146" cy="1537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US" altLang="ko-KR" dirty="0"/>
              <a:t>Upload </a:t>
            </a:r>
            <a:r>
              <a:rPr lang="ko-KR" altLang="en-US" dirty="0"/>
              <a:t>화면 응용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UploadImage.vue</a:t>
            </a:r>
            <a:br>
              <a:rPr lang="en-US" altLang="ko-KR" dirty="0"/>
            </a:b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Blog </a:t>
            </a:r>
            <a:r>
              <a:rPr lang="ko-KR" altLang="en-US" dirty="0"/>
              <a:t>사이트에 붙이기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Cart </a:t>
            </a:r>
            <a:r>
              <a:rPr lang="ko-KR" altLang="en-US" dirty="0"/>
              <a:t>형식 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422" name="Google Shape;422;p42"/>
          <p:cNvSpPr/>
          <p:nvPr/>
        </p:nvSpPr>
        <p:spPr>
          <a:xfrm>
            <a:off x="4320434" y="4238450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90618">
            <a:off x="6900600" y="3632133"/>
            <a:ext cx="2183791" cy="18137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0;p54">
            <a:extLst>
              <a:ext uri="{FF2B5EF4-FFF2-40B4-BE49-F238E27FC236}">
                <a16:creationId xmlns:a16="http://schemas.microsoft.com/office/drawing/2014/main" id="{E5653B7E-622B-87F7-7986-EC0B8152348F}"/>
              </a:ext>
            </a:extLst>
          </p:cNvPr>
          <p:cNvSpPr txBox="1">
            <a:spLocks/>
          </p:cNvSpPr>
          <p:nvPr/>
        </p:nvSpPr>
        <p:spPr>
          <a:xfrm>
            <a:off x="713225" y="529963"/>
            <a:ext cx="7541496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 baseline="0">
                <a:solidFill>
                  <a:schemeClr val="dk1"/>
                </a:solidFill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altLang="ko-KR" dirty="0" err="1"/>
              <a:t>vue</a:t>
            </a:r>
            <a:r>
              <a:rPr lang="en-US" altLang="ko-KR" dirty="0"/>
              <a:t> &amp; 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개발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File Upload </a:t>
            </a:r>
            <a:r>
              <a:rPr lang="en-US" altLang="ko-KR" dirty="0" err="1"/>
              <a:t>vue</a:t>
            </a:r>
            <a:r>
              <a:rPr lang="en-US" altLang="ko-KR" dirty="0"/>
              <a:t> #</a:t>
            </a:r>
            <a:r>
              <a:rPr lang="ko-KR" altLang="en-US" dirty="0"/>
              <a:t> </a:t>
            </a:r>
            <a:r>
              <a:rPr lang="en-US" altLang="ko-KR" dirty="0"/>
              <a:t>2)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EF6381-9ABA-FFBD-91B2-C9E618B24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446" y="1860556"/>
            <a:ext cx="2717657" cy="15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4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8"/>
          <p:cNvSpPr txBox="1">
            <a:spLocks noGrp="1"/>
          </p:cNvSpPr>
          <p:nvPr>
            <p:ph type="title"/>
          </p:nvPr>
        </p:nvSpPr>
        <p:spPr>
          <a:xfrm>
            <a:off x="2411550" y="2236225"/>
            <a:ext cx="432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Login &amp; Security</a:t>
            </a:r>
            <a:endParaRPr dirty="0"/>
          </a:p>
        </p:txBody>
      </p:sp>
      <p:sp>
        <p:nvSpPr>
          <p:cNvPr id="570" name="Google Shape;570;p48"/>
          <p:cNvSpPr txBox="1">
            <a:spLocks noGrp="1"/>
          </p:cNvSpPr>
          <p:nvPr>
            <p:ph type="title" idx="2"/>
          </p:nvPr>
        </p:nvSpPr>
        <p:spPr>
          <a:xfrm>
            <a:off x="3683700" y="1172695"/>
            <a:ext cx="1776600" cy="11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571" name="Google Shape;571;p48"/>
          <p:cNvSpPr txBox="1">
            <a:spLocks noGrp="1"/>
          </p:cNvSpPr>
          <p:nvPr>
            <p:ph type="subTitle" idx="1"/>
          </p:nvPr>
        </p:nvSpPr>
        <p:spPr>
          <a:xfrm>
            <a:off x="3099738" y="3065975"/>
            <a:ext cx="2944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dirty="0"/>
              <a:t>기본 예제 심화</a:t>
            </a:r>
            <a:endParaRPr lang="en-US" altLang="ko-KR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dirty="0"/>
              <a:t>( JWT, Security 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1440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576;p49">
            <a:extLst>
              <a:ext uri="{FF2B5EF4-FFF2-40B4-BE49-F238E27FC236}">
                <a16:creationId xmlns:a16="http://schemas.microsoft.com/office/drawing/2014/main" id="{260DFE76-D4E6-C1BF-357A-0BA6B56187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856" r="10314"/>
          <a:stretch/>
        </p:blipFill>
        <p:spPr>
          <a:xfrm flipH="1">
            <a:off x="5570461" y="1237928"/>
            <a:ext cx="2590177" cy="292053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JWT( Java Web Token )</a:t>
            </a:r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3737400" cy="1362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로그인 인증을 위한 절차 </a:t>
            </a: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과거 </a:t>
            </a:r>
            <a:r>
              <a:rPr lang="en-US" altLang="ko-KR" b="1" dirty="0">
                <a:solidFill>
                  <a:srgbClr val="22211C"/>
                </a:solidFill>
              </a:rPr>
              <a:t>:</a:t>
            </a:r>
            <a:r>
              <a:rPr lang="ko-KR" altLang="en-US" b="1" dirty="0">
                <a:solidFill>
                  <a:srgbClr val="22211C"/>
                </a:solidFill>
              </a:rPr>
              <a:t> 쿠키</a:t>
            </a:r>
            <a:r>
              <a:rPr lang="en-US" altLang="ko-KR" b="1" dirty="0">
                <a:solidFill>
                  <a:srgbClr val="22211C"/>
                </a:solidFill>
              </a:rPr>
              <a:t>,</a:t>
            </a:r>
            <a:r>
              <a:rPr lang="ko-KR" altLang="en-US" b="1" dirty="0">
                <a:solidFill>
                  <a:srgbClr val="22211C"/>
                </a:solidFill>
              </a:rPr>
              <a:t> 세션에 저장</a:t>
            </a:r>
            <a:endParaRPr lang="en-US" altLang="ko-KR" b="1" dirty="0">
              <a:solidFill>
                <a:srgbClr val="22211C"/>
              </a:solidFill>
            </a:endParaRP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현재 </a:t>
            </a:r>
            <a:r>
              <a:rPr lang="en-US" altLang="ko-KR" b="1" dirty="0">
                <a:solidFill>
                  <a:srgbClr val="22211C"/>
                </a:solidFill>
              </a:rPr>
              <a:t>:</a:t>
            </a:r>
            <a:r>
              <a:rPr lang="ko-KR" altLang="en-US" b="1" dirty="0">
                <a:solidFill>
                  <a:srgbClr val="22211C"/>
                </a:solidFill>
              </a:rPr>
              <a:t> </a:t>
            </a:r>
            <a:r>
              <a:rPr lang="ko-KR" altLang="en-US" b="1" dirty="0" err="1">
                <a:solidFill>
                  <a:srgbClr val="22211C"/>
                </a:solidFill>
              </a:rPr>
              <a:t>웹토큰</a:t>
            </a:r>
            <a:r>
              <a:rPr lang="en-US" altLang="ko-KR" b="1" dirty="0">
                <a:solidFill>
                  <a:srgbClr val="22211C"/>
                </a:solidFill>
              </a:rPr>
              <a:t>(JWT),</a:t>
            </a:r>
            <a:r>
              <a:rPr lang="ko-KR" altLang="en-US" b="1" dirty="0">
                <a:solidFill>
                  <a:srgbClr val="22211C"/>
                </a:solidFill>
              </a:rPr>
              <a:t> </a:t>
            </a:r>
            <a:r>
              <a:rPr lang="ko-KR" altLang="en-US" b="1" dirty="0" err="1">
                <a:solidFill>
                  <a:srgbClr val="22211C"/>
                </a:solidFill>
              </a:rPr>
              <a:t>로컬스토리지</a:t>
            </a:r>
            <a:r>
              <a:rPr lang="ko-KR" altLang="en-US" b="1" dirty="0">
                <a:solidFill>
                  <a:srgbClr val="22211C"/>
                </a:solidFill>
              </a:rPr>
              <a:t> 이용</a:t>
            </a:r>
            <a:br>
              <a:rPr lang="en-US" altLang="ko-KR" b="1" dirty="0">
                <a:solidFill>
                  <a:srgbClr val="22211C"/>
                </a:solidFill>
              </a:rPr>
            </a:br>
            <a:r>
              <a:rPr lang="en-US" altLang="ko-KR" b="1" dirty="0">
                <a:solidFill>
                  <a:srgbClr val="22211C"/>
                </a:solidFill>
              </a:rPr>
              <a:t>,</a:t>
            </a:r>
            <a:r>
              <a:rPr lang="ko-KR" altLang="en-US" b="1" dirty="0">
                <a:solidFill>
                  <a:srgbClr val="22211C"/>
                </a:solidFill>
              </a:rPr>
              <a:t> 스프링 </a:t>
            </a:r>
            <a:r>
              <a:rPr lang="ko-KR" altLang="en-US" b="1" dirty="0" err="1">
                <a:solidFill>
                  <a:srgbClr val="22211C"/>
                </a:solidFill>
              </a:rPr>
              <a:t>시큐리티</a:t>
            </a:r>
            <a:r>
              <a:rPr lang="ko-KR" altLang="en-US" b="1" dirty="0">
                <a:solidFill>
                  <a:srgbClr val="22211C"/>
                </a:solidFill>
              </a:rPr>
              <a:t> 이용</a:t>
            </a:r>
            <a:endParaRPr lang="en-US" altLang="ko-KR" b="1" dirty="0">
              <a:solidFill>
                <a:srgbClr val="22211C"/>
              </a:solidFill>
            </a:endParaRP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9054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JWT( Java Web Token )</a:t>
            </a: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5B60D1-41A2-539C-A64D-6051DBADA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452" y="1376879"/>
            <a:ext cx="4072032" cy="33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962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SECURITY</a:t>
            </a: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63A681A-5311-4967-B27A-532988FF7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350" y="1435100"/>
            <a:ext cx="4813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537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SECURITY</a:t>
            </a: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63A681A-5311-4967-B27A-532988FF7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350" y="1435100"/>
            <a:ext cx="4813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416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SECURITY</a:t>
            </a: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B62BA45-6AA8-387F-F8D7-BD6D92A5F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954" y="1659798"/>
            <a:ext cx="6304799" cy="215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0847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SECURITY</a:t>
            </a: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01;p54">
            <a:extLst>
              <a:ext uri="{FF2B5EF4-FFF2-40B4-BE49-F238E27FC236}">
                <a16:creationId xmlns:a16="http://schemas.microsoft.com/office/drawing/2014/main" id="{6DBCCF10-DBCB-4428-21FA-72D560A689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1675" y="1443949"/>
            <a:ext cx="6930588" cy="1544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로그인 인증을 위한 절차 </a:t>
            </a: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dirty="0"/>
              <a:t>인증</a:t>
            </a:r>
            <a:r>
              <a:rPr lang="en-US" altLang="ko-KR" dirty="0"/>
              <a:t>(Authentication): </a:t>
            </a:r>
            <a:r>
              <a:rPr lang="ko-KR" altLang="en-US" dirty="0"/>
              <a:t>해당 사용자가 본인이 맞는지를 확인하는</a:t>
            </a:r>
            <a:r>
              <a:rPr lang="en-US" altLang="ko-KR" dirty="0"/>
              <a:t> </a:t>
            </a:r>
            <a:r>
              <a:rPr lang="ko-KR" altLang="en-US" dirty="0"/>
              <a:t>절차</a:t>
            </a:r>
            <a:endParaRPr lang="en-US" altLang="ko-KR" dirty="0"/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dirty="0"/>
              <a:t>권한</a:t>
            </a:r>
            <a:r>
              <a:rPr lang="en-US" altLang="ko-KR" dirty="0"/>
              <a:t>(Authorization): </a:t>
            </a:r>
            <a:r>
              <a:rPr lang="ko-KR" altLang="en-US" dirty="0"/>
              <a:t>인증된 사용자가 요청한 자원에 접근 가능한지를 결정하는 절차 </a:t>
            </a:r>
            <a:endParaRPr lang="en-US" altLang="ko-KR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09B4EA2-44FC-C78D-521D-7E57F3239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08" y="2988526"/>
            <a:ext cx="6831384" cy="154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14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SECURITY</a:t>
            </a: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01;p54">
            <a:extLst>
              <a:ext uri="{FF2B5EF4-FFF2-40B4-BE49-F238E27FC236}">
                <a16:creationId xmlns:a16="http://schemas.microsoft.com/office/drawing/2014/main" id="{6DBCCF10-DBCB-4428-21FA-72D560A689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1675" y="1443949"/>
            <a:ext cx="6930588" cy="1544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en-US" altLang="ko-KR" b="1" dirty="0">
                <a:solidFill>
                  <a:srgbClr val="22211C"/>
                </a:solidFill>
              </a:rPr>
              <a:t>Credential(</a:t>
            </a:r>
            <a:r>
              <a:rPr lang="ko-KR" altLang="en-US" b="1" dirty="0">
                <a:solidFill>
                  <a:srgbClr val="22211C"/>
                </a:solidFill>
              </a:rPr>
              <a:t>비밀번호</a:t>
            </a:r>
            <a:r>
              <a:rPr lang="en-US" altLang="ko-KR" b="1" dirty="0">
                <a:solidFill>
                  <a:srgbClr val="22211C"/>
                </a:solidFill>
              </a:rPr>
              <a:t>)</a:t>
            </a:r>
            <a:r>
              <a:rPr lang="ko-KR" altLang="en-US" b="1" dirty="0">
                <a:solidFill>
                  <a:srgbClr val="22211C"/>
                </a:solidFill>
              </a:rPr>
              <a:t> 기반의 인증 방식 </a:t>
            </a: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en-US" altLang="ko-KR" b="1" dirty="0">
                <a:solidFill>
                  <a:srgbClr val="22211C"/>
                </a:solidFill>
              </a:rPr>
              <a:t>Principal(</a:t>
            </a:r>
            <a:r>
              <a:rPr lang="ko-KR" altLang="en-US" b="1" dirty="0">
                <a:solidFill>
                  <a:srgbClr val="22211C"/>
                </a:solidFill>
              </a:rPr>
              <a:t>접근 주체</a:t>
            </a:r>
            <a:r>
              <a:rPr lang="en-US" altLang="ko-KR" b="1" dirty="0">
                <a:solidFill>
                  <a:srgbClr val="22211C"/>
                </a:solidFill>
              </a:rPr>
              <a:t>): </a:t>
            </a:r>
            <a:r>
              <a:rPr lang="ko-KR" altLang="en-US" b="1" dirty="0">
                <a:solidFill>
                  <a:srgbClr val="22211C"/>
                </a:solidFill>
              </a:rPr>
              <a:t>보호받는 </a:t>
            </a:r>
            <a:r>
              <a:rPr lang="en-US" altLang="ko-KR" b="1" dirty="0">
                <a:solidFill>
                  <a:srgbClr val="22211C"/>
                </a:solidFill>
              </a:rPr>
              <a:t>Resource</a:t>
            </a:r>
            <a:r>
              <a:rPr lang="ko-KR" altLang="en-US" b="1" dirty="0">
                <a:solidFill>
                  <a:srgbClr val="22211C"/>
                </a:solidFill>
              </a:rPr>
              <a:t>에 접근하는 대상</a:t>
            </a:r>
            <a:endParaRPr lang="en-US" altLang="ko-KR" b="1" dirty="0">
              <a:solidFill>
                <a:srgbClr val="22211C"/>
              </a:solidFill>
            </a:endParaRP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en-US" altLang="ko-KR" b="1" dirty="0">
                <a:solidFill>
                  <a:srgbClr val="22211C"/>
                </a:solidFill>
              </a:rPr>
              <a:t>Credential(</a:t>
            </a:r>
            <a:r>
              <a:rPr lang="ko-KR" altLang="en-US" b="1" dirty="0">
                <a:solidFill>
                  <a:srgbClr val="22211C"/>
                </a:solidFill>
              </a:rPr>
              <a:t>비밀번호</a:t>
            </a:r>
            <a:r>
              <a:rPr lang="en-US" altLang="ko-KR" b="1" dirty="0">
                <a:solidFill>
                  <a:srgbClr val="22211C"/>
                </a:solidFill>
              </a:rPr>
              <a:t>): Resource</a:t>
            </a:r>
            <a:r>
              <a:rPr lang="ko-KR" altLang="en-US" b="1" dirty="0">
                <a:solidFill>
                  <a:srgbClr val="22211C"/>
                </a:solidFill>
              </a:rPr>
              <a:t>에 접근하는 대상의 비밀번호</a:t>
            </a:r>
            <a:endParaRPr lang="en-US" altLang="ko-KR" b="1" dirty="0">
              <a:solidFill>
                <a:srgbClr val="22211C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09B4EA2-44FC-C78D-521D-7E57F3239B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308" y="2988526"/>
            <a:ext cx="6831384" cy="154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6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7"/>
          <p:cNvSpPr txBox="1">
            <a:spLocks noGrp="1"/>
          </p:cNvSpPr>
          <p:nvPr>
            <p:ph type="title"/>
          </p:nvPr>
        </p:nvSpPr>
        <p:spPr>
          <a:xfrm>
            <a:off x="713224" y="530244"/>
            <a:ext cx="6884545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개발방법론 절차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ko-KR" altLang="en-US" dirty="0" err="1"/>
              <a:t>테일러링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  <a:endParaRPr lang="en-US" dirty="0"/>
          </a:p>
        </p:txBody>
      </p:sp>
      <p:sp>
        <p:nvSpPr>
          <p:cNvPr id="544" name="Google Shape;544;p47"/>
          <p:cNvSpPr txBox="1">
            <a:spLocks noGrp="1"/>
          </p:cNvSpPr>
          <p:nvPr>
            <p:ph type="subTitle" idx="1"/>
          </p:nvPr>
        </p:nvSpPr>
        <p:spPr>
          <a:xfrm>
            <a:off x="713225" y="1626575"/>
            <a:ext cx="2744350" cy="3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/>
              <a:t>요구사항도출</a:t>
            </a:r>
            <a:endParaRPr lang="en-US" altLang="ko-KR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 요구사항 정의서 </a:t>
            </a:r>
            <a:r>
              <a:rPr lang="en-US" altLang="ko-KR" b="1" dirty="0"/>
              <a:t>)</a:t>
            </a:r>
          </a:p>
        </p:txBody>
      </p:sp>
      <p:sp>
        <p:nvSpPr>
          <p:cNvPr id="545" name="Google Shape;545;p47"/>
          <p:cNvSpPr txBox="1">
            <a:spLocks noGrp="1"/>
          </p:cNvSpPr>
          <p:nvPr>
            <p:ph type="subTitle" idx="2"/>
          </p:nvPr>
        </p:nvSpPr>
        <p:spPr>
          <a:xfrm>
            <a:off x="844062" y="3479267"/>
            <a:ext cx="2613513" cy="6644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구축</a:t>
            </a:r>
            <a:endParaRPr lang="en-US" altLang="ko-KR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(</a:t>
            </a:r>
            <a:r>
              <a:rPr lang="ko-KR" altLang="en-US" b="1" dirty="0"/>
              <a:t> 코딩 </a:t>
            </a:r>
            <a:r>
              <a:rPr lang="en-US" altLang="ko-KR" b="1" dirty="0"/>
              <a:t>)</a:t>
            </a:r>
          </a:p>
        </p:txBody>
      </p:sp>
      <p:sp>
        <p:nvSpPr>
          <p:cNvPr id="546" name="Google Shape;546;p47"/>
          <p:cNvSpPr txBox="1">
            <a:spLocks noGrp="1"/>
          </p:cNvSpPr>
          <p:nvPr>
            <p:ph type="subTitle" idx="3"/>
          </p:nvPr>
        </p:nvSpPr>
        <p:spPr>
          <a:xfrm>
            <a:off x="793820" y="2550853"/>
            <a:ext cx="2662680" cy="3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/>
              <a:t>분석</a:t>
            </a:r>
            <a:r>
              <a:rPr lang="en-US" altLang="ko-KR" b="1" dirty="0"/>
              <a:t>/</a:t>
            </a:r>
            <a:r>
              <a:rPr lang="ko-KR" altLang="en-US" b="1" dirty="0"/>
              <a:t> 설계</a:t>
            </a:r>
            <a:endParaRPr lang="en-US" altLang="ko-KR" b="1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1" dirty="0"/>
              <a:t>(</a:t>
            </a:r>
            <a:r>
              <a:rPr lang="ko-KR" altLang="en-US" b="1" dirty="0"/>
              <a:t> </a:t>
            </a:r>
            <a:r>
              <a:rPr lang="en-US" altLang="ko-KR" b="1" dirty="0"/>
              <a:t>DB </a:t>
            </a:r>
            <a:r>
              <a:rPr lang="ko-KR" altLang="en-US" b="1" dirty="0"/>
              <a:t>설계 </a:t>
            </a:r>
            <a:r>
              <a:rPr lang="en-US" altLang="ko-KR" b="1" dirty="0"/>
              <a:t>)</a:t>
            </a:r>
            <a:endParaRPr lang="en-US" dirty="0"/>
          </a:p>
        </p:txBody>
      </p:sp>
      <p:sp>
        <p:nvSpPr>
          <p:cNvPr id="547" name="Google Shape;547;p47"/>
          <p:cNvSpPr/>
          <p:nvPr/>
        </p:nvSpPr>
        <p:spPr>
          <a:xfrm>
            <a:off x="3609975" y="1570700"/>
            <a:ext cx="501300" cy="478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47"/>
          <p:cNvSpPr/>
          <p:nvPr/>
        </p:nvSpPr>
        <p:spPr>
          <a:xfrm>
            <a:off x="3609975" y="2524563"/>
            <a:ext cx="501300" cy="478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7"/>
          <p:cNvSpPr/>
          <p:nvPr/>
        </p:nvSpPr>
        <p:spPr>
          <a:xfrm>
            <a:off x="3609975" y="3462013"/>
            <a:ext cx="501300" cy="478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47"/>
          <p:cNvSpPr/>
          <p:nvPr/>
        </p:nvSpPr>
        <p:spPr>
          <a:xfrm>
            <a:off x="4831700" y="3717375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1" name="Google Shape;551;p47"/>
          <p:cNvGrpSpPr/>
          <p:nvPr/>
        </p:nvGrpSpPr>
        <p:grpSpPr>
          <a:xfrm>
            <a:off x="3688706" y="1639776"/>
            <a:ext cx="343849" cy="340058"/>
            <a:chOff x="-13531925" y="2075775"/>
            <a:chExt cx="356025" cy="352100"/>
          </a:xfrm>
        </p:grpSpPr>
        <p:sp>
          <p:nvSpPr>
            <p:cNvPr id="552" name="Google Shape;552;p47"/>
            <p:cNvSpPr/>
            <p:nvPr/>
          </p:nvSpPr>
          <p:spPr>
            <a:xfrm>
              <a:off x="-13531925" y="2075775"/>
              <a:ext cx="356025" cy="352100"/>
            </a:xfrm>
            <a:custGeom>
              <a:avLst/>
              <a:gdLst/>
              <a:ahLst/>
              <a:cxnLst/>
              <a:rect l="l" t="t" r="r" b="b"/>
              <a:pathLst>
                <a:path w="14241" h="14084" extrusionOk="0">
                  <a:moveTo>
                    <a:pt x="9610" y="725"/>
                  </a:moveTo>
                  <a:cubicBezTo>
                    <a:pt x="9862" y="725"/>
                    <a:pt x="10019" y="946"/>
                    <a:pt x="10019" y="1166"/>
                  </a:cubicBezTo>
                  <a:lnTo>
                    <a:pt x="10019" y="2017"/>
                  </a:lnTo>
                  <a:lnTo>
                    <a:pt x="10019" y="2111"/>
                  </a:lnTo>
                  <a:lnTo>
                    <a:pt x="9830" y="2395"/>
                  </a:lnTo>
                  <a:cubicBezTo>
                    <a:pt x="9736" y="2426"/>
                    <a:pt x="9704" y="2426"/>
                    <a:pt x="9610" y="2426"/>
                  </a:cubicBezTo>
                  <a:lnTo>
                    <a:pt x="4632" y="2426"/>
                  </a:lnTo>
                  <a:cubicBezTo>
                    <a:pt x="4538" y="2426"/>
                    <a:pt x="4474" y="2395"/>
                    <a:pt x="4411" y="2395"/>
                  </a:cubicBezTo>
                  <a:lnTo>
                    <a:pt x="4222" y="2111"/>
                  </a:lnTo>
                  <a:lnTo>
                    <a:pt x="4222" y="2017"/>
                  </a:lnTo>
                  <a:lnTo>
                    <a:pt x="4222" y="1166"/>
                  </a:lnTo>
                  <a:cubicBezTo>
                    <a:pt x="4222" y="946"/>
                    <a:pt x="4411" y="725"/>
                    <a:pt x="4632" y="725"/>
                  </a:cubicBezTo>
                  <a:close/>
                  <a:moveTo>
                    <a:pt x="9232" y="3308"/>
                  </a:moveTo>
                  <a:lnTo>
                    <a:pt x="8633" y="4128"/>
                  </a:lnTo>
                  <a:lnTo>
                    <a:pt x="5735" y="4128"/>
                  </a:lnTo>
                  <a:lnTo>
                    <a:pt x="5105" y="3308"/>
                  </a:lnTo>
                  <a:close/>
                  <a:moveTo>
                    <a:pt x="2175" y="4915"/>
                  </a:moveTo>
                  <a:cubicBezTo>
                    <a:pt x="2427" y="4915"/>
                    <a:pt x="2584" y="5104"/>
                    <a:pt x="2584" y="5325"/>
                  </a:cubicBezTo>
                  <a:lnTo>
                    <a:pt x="2584" y="5766"/>
                  </a:lnTo>
                  <a:lnTo>
                    <a:pt x="1734" y="5766"/>
                  </a:lnTo>
                  <a:lnTo>
                    <a:pt x="1734" y="5325"/>
                  </a:lnTo>
                  <a:cubicBezTo>
                    <a:pt x="1734" y="5104"/>
                    <a:pt x="1954" y="4915"/>
                    <a:pt x="2175" y="4915"/>
                  </a:cubicBezTo>
                  <a:close/>
                  <a:moveTo>
                    <a:pt x="12193" y="4915"/>
                  </a:moveTo>
                  <a:cubicBezTo>
                    <a:pt x="12414" y="4915"/>
                    <a:pt x="12603" y="5104"/>
                    <a:pt x="12603" y="5325"/>
                  </a:cubicBezTo>
                  <a:lnTo>
                    <a:pt x="12603" y="5766"/>
                  </a:lnTo>
                  <a:lnTo>
                    <a:pt x="11784" y="5766"/>
                  </a:lnTo>
                  <a:lnTo>
                    <a:pt x="11784" y="5325"/>
                  </a:lnTo>
                  <a:lnTo>
                    <a:pt x="11752" y="5325"/>
                  </a:lnTo>
                  <a:cubicBezTo>
                    <a:pt x="11752" y="5104"/>
                    <a:pt x="11941" y="4915"/>
                    <a:pt x="12193" y="4915"/>
                  </a:cubicBezTo>
                  <a:close/>
                  <a:moveTo>
                    <a:pt x="8570" y="4947"/>
                  </a:moveTo>
                  <a:lnTo>
                    <a:pt x="9263" y="6364"/>
                  </a:lnTo>
                  <a:cubicBezTo>
                    <a:pt x="9358" y="6522"/>
                    <a:pt x="9452" y="6616"/>
                    <a:pt x="9641" y="6616"/>
                  </a:cubicBezTo>
                  <a:lnTo>
                    <a:pt x="12981" y="6616"/>
                  </a:lnTo>
                  <a:cubicBezTo>
                    <a:pt x="13201" y="6616"/>
                    <a:pt x="13390" y="6806"/>
                    <a:pt x="13390" y="7026"/>
                  </a:cubicBezTo>
                  <a:lnTo>
                    <a:pt x="13390" y="7467"/>
                  </a:lnTo>
                  <a:lnTo>
                    <a:pt x="9200" y="7467"/>
                  </a:lnTo>
                  <a:cubicBezTo>
                    <a:pt x="8665" y="6963"/>
                    <a:pt x="7972" y="6648"/>
                    <a:pt x="7184" y="6648"/>
                  </a:cubicBezTo>
                  <a:cubicBezTo>
                    <a:pt x="6396" y="6648"/>
                    <a:pt x="5703" y="6963"/>
                    <a:pt x="5136" y="7467"/>
                  </a:cubicBezTo>
                  <a:lnTo>
                    <a:pt x="977" y="7467"/>
                  </a:lnTo>
                  <a:lnTo>
                    <a:pt x="977" y="7026"/>
                  </a:lnTo>
                  <a:cubicBezTo>
                    <a:pt x="914" y="6774"/>
                    <a:pt x="1103" y="6616"/>
                    <a:pt x="1356" y="6616"/>
                  </a:cubicBezTo>
                  <a:lnTo>
                    <a:pt x="4664" y="6616"/>
                  </a:lnTo>
                  <a:cubicBezTo>
                    <a:pt x="4821" y="6616"/>
                    <a:pt x="4979" y="6522"/>
                    <a:pt x="5010" y="6364"/>
                  </a:cubicBezTo>
                  <a:lnTo>
                    <a:pt x="5735" y="4947"/>
                  </a:lnTo>
                  <a:close/>
                  <a:moveTo>
                    <a:pt x="4506" y="8255"/>
                  </a:moveTo>
                  <a:cubicBezTo>
                    <a:pt x="4317" y="8664"/>
                    <a:pt x="4222" y="9042"/>
                    <a:pt x="4222" y="9515"/>
                  </a:cubicBezTo>
                  <a:cubicBezTo>
                    <a:pt x="4222" y="9956"/>
                    <a:pt x="4348" y="10366"/>
                    <a:pt x="4506" y="10744"/>
                  </a:cubicBezTo>
                  <a:lnTo>
                    <a:pt x="914" y="10744"/>
                  </a:lnTo>
                  <a:lnTo>
                    <a:pt x="914" y="8255"/>
                  </a:lnTo>
                  <a:close/>
                  <a:moveTo>
                    <a:pt x="13390" y="8286"/>
                  </a:moveTo>
                  <a:lnTo>
                    <a:pt x="13390" y="10744"/>
                  </a:lnTo>
                  <a:lnTo>
                    <a:pt x="9767" y="10744"/>
                  </a:lnTo>
                  <a:cubicBezTo>
                    <a:pt x="9988" y="10334"/>
                    <a:pt x="10051" y="9956"/>
                    <a:pt x="10051" y="9515"/>
                  </a:cubicBezTo>
                  <a:cubicBezTo>
                    <a:pt x="10051" y="9074"/>
                    <a:pt x="9925" y="8664"/>
                    <a:pt x="9767" y="8286"/>
                  </a:cubicBezTo>
                  <a:close/>
                  <a:moveTo>
                    <a:pt x="7152" y="7373"/>
                  </a:moveTo>
                  <a:cubicBezTo>
                    <a:pt x="8287" y="7373"/>
                    <a:pt x="9232" y="8318"/>
                    <a:pt x="9232" y="9483"/>
                  </a:cubicBezTo>
                  <a:cubicBezTo>
                    <a:pt x="9232" y="10618"/>
                    <a:pt x="8287" y="11563"/>
                    <a:pt x="7152" y="11563"/>
                  </a:cubicBezTo>
                  <a:cubicBezTo>
                    <a:pt x="5987" y="11563"/>
                    <a:pt x="5042" y="10618"/>
                    <a:pt x="5042" y="9483"/>
                  </a:cubicBezTo>
                  <a:cubicBezTo>
                    <a:pt x="5042" y="8318"/>
                    <a:pt x="5987" y="7373"/>
                    <a:pt x="7152" y="7373"/>
                  </a:cubicBezTo>
                  <a:close/>
                  <a:moveTo>
                    <a:pt x="13390" y="11563"/>
                  </a:moveTo>
                  <a:lnTo>
                    <a:pt x="13390" y="12791"/>
                  </a:lnTo>
                  <a:cubicBezTo>
                    <a:pt x="13390" y="13012"/>
                    <a:pt x="13201" y="13201"/>
                    <a:pt x="12981" y="13201"/>
                  </a:cubicBezTo>
                  <a:lnTo>
                    <a:pt x="1356" y="13201"/>
                  </a:lnTo>
                  <a:cubicBezTo>
                    <a:pt x="1103" y="13201"/>
                    <a:pt x="946" y="13012"/>
                    <a:pt x="946" y="12791"/>
                  </a:cubicBezTo>
                  <a:lnTo>
                    <a:pt x="946" y="11563"/>
                  </a:lnTo>
                  <a:lnTo>
                    <a:pt x="5136" y="11563"/>
                  </a:lnTo>
                  <a:cubicBezTo>
                    <a:pt x="5640" y="12067"/>
                    <a:pt x="6396" y="12382"/>
                    <a:pt x="7184" y="12382"/>
                  </a:cubicBezTo>
                  <a:cubicBezTo>
                    <a:pt x="7972" y="12382"/>
                    <a:pt x="8665" y="12067"/>
                    <a:pt x="9200" y="11563"/>
                  </a:cubicBezTo>
                  <a:close/>
                  <a:moveTo>
                    <a:pt x="4569" y="0"/>
                  </a:moveTo>
                  <a:cubicBezTo>
                    <a:pt x="3907" y="0"/>
                    <a:pt x="3309" y="536"/>
                    <a:pt x="3309" y="1261"/>
                  </a:cubicBezTo>
                  <a:lnTo>
                    <a:pt x="3309" y="2111"/>
                  </a:lnTo>
                  <a:cubicBezTo>
                    <a:pt x="3309" y="2458"/>
                    <a:pt x="3466" y="2836"/>
                    <a:pt x="3750" y="3056"/>
                  </a:cubicBezTo>
                  <a:lnTo>
                    <a:pt x="4884" y="4632"/>
                  </a:lnTo>
                  <a:lnTo>
                    <a:pt x="4317" y="5829"/>
                  </a:lnTo>
                  <a:lnTo>
                    <a:pt x="3309" y="5829"/>
                  </a:lnTo>
                  <a:lnTo>
                    <a:pt x="3309" y="5388"/>
                  </a:lnTo>
                  <a:cubicBezTo>
                    <a:pt x="3309" y="4726"/>
                    <a:pt x="2773" y="4159"/>
                    <a:pt x="2112" y="4159"/>
                  </a:cubicBezTo>
                  <a:cubicBezTo>
                    <a:pt x="1419" y="4159"/>
                    <a:pt x="851" y="4726"/>
                    <a:pt x="851" y="5388"/>
                  </a:cubicBezTo>
                  <a:lnTo>
                    <a:pt x="851" y="5860"/>
                  </a:lnTo>
                  <a:cubicBezTo>
                    <a:pt x="379" y="6018"/>
                    <a:pt x="1" y="6490"/>
                    <a:pt x="1" y="7026"/>
                  </a:cubicBezTo>
                  <a:lnTo>
                    <a:pt x="1" y="12823"/>
                  </a:lnTo>
                  <a:cubicBezTo>
                    <a:pt x="1" y="13485"/>
                    <a:pt x="568" y="14083"/>
                    <a:pt x="1229" y="14083"/>
                  </a:cubicBezTo>
                  <a:lnTo>
                    <a:pt x="12855" y="14083"/>
                  </a:lnTo>
                  <a:cubicBezTo>
                    <a:pt x="13516" y="14083"/>
                    <a:pt x="14115" y="13516"/>
                    <a:pt x="14115" y="12823"/>
                  </a:cubicBezTo>
                  <a:lnTo>
                    <a:pt x="14115" y="7026"/>
                  </a:lnTo>
                  <a:cubicBezTo>
                    <a:pt x="14241" y="6490"/>
                    <a:pt x="13863" y="6018"/>
                    <a:pt x="13390" y="5860"/>
                  </a:cubicBezTo>
                  <a:lnTo>
                    <a:pt x="13390" y="5388"/>
                  </a:lnTo>
                  <a:cubicBezTo>
                    <a:pt x="13390" y="4726"/>
                    <a:pt x="12855" y="4159"/>
                    <a:pt x="12130" y="4159"/>
                  </a:cubicBezTo>
                  <a:cubicBezTo>
                    <a:pt x="11469" y="4159"/>
                    <a:pt x="10870" y="4726"/>
                    <a:pt x="10870" y="5388"/>
                  </a:cubicBezTo>
                  <a:lnTo>
                    <a:pt x="10870" y="5829"/>
                  </a:lnTo>
                  <a:lnTo>
                    <a:pt x="9862" y="5829"/>
                  </a:lnTo>
                  <a:lnTo>
                    <a:pt x="9263" y="4632"/>
                  </a:lnTo>
                  <a:lnTo>
                    <a:pt x="10429" y="3056"/>
                  </a:lnTo>
                  <a:cubicBezTo>
                    <a:pt x="10681" y="2836"/>
                    <a:pt x="10838" y="2521"/>
                    <a:pt x="10838" y="2111"/>
                  </a:cubicBezTo>
                  <a:lnTo>
                    <a:pt x="10838" y="1261"/>
                  </a:lnTo>
                  <a:cubicBezTo>
                    <a:pt x="10838" y="568"/>
                    <a:pt x="10303" y="0"/>
                    <a:pt x="9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7"/>
            <p:cNvSpPr/>
            <p:nvPr/>
          </p:nvSpPr>
          <p:spPr>
            <a:xfrm>
              <a:off x="-13384625" y="2282125"/>
              <a:ext cx="63025" cy="60675"/>
            </a:xfrm>
            <a:custGeom>
              <a:avLst/>
              <a:gdLst/>
              <a:ahLst/>
              <a:cxnLst/>
              <a:rect l="l" t="t" r="r" b="b"/>
              <a:pathLst>
                <a:path w="2521" h="2427" extrusionOk="0">
                  <a:moveTo>
                    <a:pt x="1260" y="788"/>
                  </a:moveTo>
                  <a:cubicBezTo>
                    <a:pt x="1449" y="788"/>
                    <a:pt x="1670" y="977"/>
                    <a:pt x="1670" y="1229"/>
                  </a:cubicBezTo>
                  <a:cubicBezTo>
                    <a:pt x="1670" y="1450"/>
                    <a:pt x="1481" y="1639"/>
                    <a:pt x="1260" y="1639"/>
                  </a:cubicBezTo>
                  <a:cubicBezTo>
                    <a:pt x="1008" y="1639"/>
                    <a:pt x="851" y="1450"/>
                    <a:pt x="851" y="1229"/>
                  </a:cubicBezTo>
                  <a:cubicBezTo>
                    <a:pt x="851" y="977"/>
                    <a:pt x="1040" y="788"/>
                    <a:pt x="1260" y="788"/>
                  </a:cubicBezTo>
                  <a:close/>
                  <a:moveTo>
                    <a:pt x="1260" y="1"/>
                  </a:moveTo>
                  <a:cubicBezTo>
                    <a:pt x="536" y="1"/>
                    <a:pt x="0" y="568"/>
                    <a:pt x="0" y="1229"/>
                  </a:cubicBezTo>
                  <a:cubicBezTo>
                    <a:pt x="0" y="1891"/>
                    <a:pt x="536" y="2427"/>
                    <a:pt x="1260" y="2427"/>
                  </a:cubicBezTo>
                  <a:cubicBezTo>
                    <a:pt x="1954" y="2427"/>
                    <a:pt x="2521" y="1923"/>
                    <a:pt x="2521" y="1229"/>
                  </a:cubicBezTo>
                  <a:cubicBezTo>
                    <a:pt x="2521" y="568"/>
                    <a:pt x="1954" y="1"/>
                    <a:pt x="12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" name="Google Shape;554;p47"/>
          <p:cNvGrpSpPr/>
          <p:nvPr/>
        </p:nvGrpSpPr>
        <p:grpSpPr>
          <a:xfrm>
            <a:off x="3689462" y="2584678"/>
            <a:ext cx="342328" cy="341579"/>
            <a:chOff x="-9594575" y="2056875"/>
            <a:chExt cx="354450" cy="353675"/>
          </a:xfrm>
        </p:grpSpPr>
        <p:sp>
          <p:nvSpPr>
            <p:cNvPr id="555" name="Google Shape;555;p47"/>
            <p:cNvSpPr/>
            <p:nvPr/>
          </p:nvSpPr>
          <p:spPr>
            <a:xfrm>
              <a:off x="-9594575" y="2056875"/>
              <a:ext cx="354450" cy="353675"/>
            </a:xfrm>
            <a:custGeom>
              <a:avLst/>
              <a:gdLst/>
              <a:ahLst/>
              <a:cxnLst/>
              <a:rect l="l" t="t" r="r" b="b"/>
              <a:pathLst>
                <a:path w="14178" h="14147" extrusionOk="0">
                  <a:moveTo>
                    <a:pt x="3781" y="819"/>
                  </a:moveTo>
                  <a:cubicBezTo>
                    <a:pt x="4442" y="819"/>
                    <a:pt x="5041" y="1387"/>
                    <a:pt x="5041" y="2080"/>
                  </a:cubicBezTo>
                  <a:cubicBezTo>
                    <a:pt x="4694" y="1796"/>
                    <a:pt x="4253" y="1639"/>
                    <a:pt x="3812" y="1639"/>
                  </a:cubicBezTo>
                  <a:cubicBezTo>
                    <a:pt x="3340" y="1639"/>
                    <a:pt x="2930" y="1796"/>
                    <a:pt x="2552" y="2048"/>
                  </a:cubicBezTo>
                  <a:cubicBezTo>
                    <a:pt x="2552" y="1387"/>
                    <a:pt x="3119" y="819"/>
                    <a:pt x="3781" y="819"/>
                  </a:cubicBezTo>
                  <a:close/>
                  <a:moveTo>
                    <a:pt x="10491" y="819"/>
                  </a:moveTo>
                  <a:cubicBezTo>
                    <a:pt x="11153" y="819"/>
                    <a:pt x="11688" y="1387"/>
                    <a:pt x="11751" y="2048"/>
                  </a:cubicBezTo>
                  <a:cubicBezTo>
                    <a:pt x="11373" y="1765"/>
                    <a:pt x="10964" y="1639"/>
                    <a:pt x="10491" y="1639"/>
                  </a:cubicBezTo>
                  <a:cubicBezTo>
                    <a:pt x="10019" y="1639"/>
                    <a:pt x="9578" y="1796"/>
                    <a:pt x="9263" y="2080"/>
                  </a:cubicBezTo>
                  <a:cubicBezTo>
                    <a:pt x="9231" y="1387"/>
                    <a:pt x="9767" y="819"/>
                    <a:pt x="10491" y="819"/>
                  </a:cubicBezTo>
                  <a:close/>
                  <a:moveTo>
                    <a:pt x="6742" y="5797"/>
                  </a:moveTo>
                  <a:lnTo>
                    <a:pt x="6742" y="7467"/>
                  </a:lnTo>
                  <a:lnTo>
                    <a:pt x="5860" y="7467"/>
                  </a:lnTo>
                  <a:lnTo>
                    <a:pt x="5860" y="5797"/>
                  </a:lnTo>
                  <a:close/>
                  <a:moveTo>
                    <a:pt x="8380" y="5766"/>
                  </a:moveTo>
                  <a:lnTo>
                    <a:pt x="8380" y="7467"/>
                  </a:lnTo>
                  <a:lnTo>
                    <a:pt x="7530" y="7467"/>
                  </a:lnTo>
                  <a:lnTo>
                    <a:pt x="7530" y="5766"/>
                  </a:lnTo>
                  <a:close/>
                  <a:moveTo>
                    <a:pt x="8380" y="8318"/>
                  </a:moveTo>
                  <a:lnTo>
                    <a:pt x="8380" y="9137"/>
                  </a:lnTo>
                  <a:lnTo>
                    <a:pt x="5860" y="9137"/>
                  </a:lnTo>
                  <a:lnTo>
                    <a:pt x="5860" y="8318"/>
                  </a:lnTo>
                  <a:close/>
                  <a:moveTo>
                    <a:pt x="3781" y="2489"/>
                  </a:moveTo>
                  <a:cubicBezTo>
                    <a:pt x="4442" y="2489"/>
                    <a:pt x="5041" y="3025"/>
                    <a:pt x="5041" y="3686"/>
                  </a:cubicBezTo>
                  <a:lnTo>
                    <a:pt x="5041" y="9168"/>
                  </a:lnTo>
                  <a:cubicBezTo>
                    <a:pt x="4537" y="8633"/>
                    <a:pt x="3781" y="8318"/>
                    <a:pt x="2962" y="8318"/>
                  </a:cubicBezTo>
                  <a:cubicBezTo>
                    <a:pt x="2363" y="8318"/>
                    <a:pt x="1859" y="8475"/>
                    <a:pt x="1386" y="8790"/>
                  </a:cubicBezTo>
                  <a:lnTo>
                    <a:pt x="2552" y="3497"/>
                  </a:lnTo>
                  <a:cubicBezTo>
                    <a:pt x="2678" y="2899"/>
                    <a:pt x="3182" y="2489"/>
                    <a:pt x="3781" y="2489"/>
                  </a:cubicBezTo>
                  <a:close/>
                  <a:moveTo>
                    <a:pt x="10491" y="2489"/>
                  </a:moveTo>
                  <a:cubicBezTo>
                    <a:pt x="11090" y="2489"/>
                    <a:pt x="11594" y="2899"/>
                    <a:pt x="11720" y="3497"/>
                  </a:cubicBezTo>
                  <a:lnTo>
                    <a:pt x="12886" y="8790"/>
                  </a:lnTo>
                  <a:cubicBezTo>
                    <a:pt x="12413" y="8444"/>
                    <a:pt x="11909" y="8318"/>
                    <a:pt x="11310" y="8318"/>
                  </a:cubicBezTo>
                  <a:cubicBezTo>
                    <a:pt x="10491" y="8318"/>
                    <a:pt x="9767" y="8633"/>
                    <a:pt x="9231" y="9168"/>
                  </a:cubicBezTo>
                  <a:lnTo>
                    <a:pt x="9231" y="3686"/>
                  </a:lnTo>
                  <a:cubicBezTo>
                    <a:pt x="9231" y="3025"/>
                    <a:pt x="9767" y="2489"/>
                    <a:pt x="10491" y="2489"/>
                  </a:cubicBezTo>
                  <a:close/>
                  <a:moveTo>
                    <a:pt x="2962" y="9074"/>
                  </a:moveTo>
                  <a:cubicBezTo>
                    <a:pt x="4096" y="9074"/>
                    <a:pt x="5041" y="10019"/>
                    <a:pt x="5041" y="11185"/>
                  </a:cubicBezTo>
                  <a:cubicBezTo>
                    <a:pt x="5041" y="12350"/>
                    <a:pt x="4096" y="13264"/>
                    <a:pt x="2962" y="13264"/>
                  </a:cubicBezTo>
                  <a:cubicBezTo>
                    <a:pt x="1827" y="13264"/>
                    <a:pt x="882" y="12319"/>
                    <a:pt x="882" y="11185"/>
                  </a:cubicBezTo>
                  <a:cubicBezTo>
                    <a:pt x="882" y="10019"/>
                    <a:pt x="1764" y="9074"/>
                    <a:pt x="2962" y="9074"/>
                  </a:cubicBezTo>
                  <a:close/>
                  <a:moveTo>
                    <a:pt x="11310" y="9074"/>
                  </a:moveTo>
                  <a:cubicBezTo>
                    <a:pt x="12445" y="9074"/>
                    <a:pt x="13390" y="9987"/>
                    <a:pt x="13390" y="11185"/>
                  </a:cubicBezTo>
                  <a:cubicBezTo>
                    <a:pt x="13358" y="12350"/>
                    <a:pt x="12445" y="13264"/>
                    <a:pt x="11310" y="13264"/>
                  </a:cubicBezTo>
                  <a:cubicBezTo>
                    <a:pt x="10176" y="13264"/>
                    <a:pt x="9231" y="12319"/>
                    <a:pt x="9231" y="11185"/>
                  </a:cubicBezTo>
                  <a:cubicBezTo>
                    <a:pt x="9231" y="10019"/>
                    <a:pt x="10176" y="9074"/>
                    <a:pt x="11310" y="9074"/>
                  </a:cubicBezTo>
                  <a:close/>
                  <a:moveTo>
                    <a:pt x="3749" y="0"/>
                  </a:moveTo>
                  <a:cubicBezTo>
                    <a:pt x="2615" y="0"/>
                    <a:pt x="1670" y="946"/>
                    <a:pt x="1670" y="2080"/>
                  </a:cubicBezTo>
                  <a:cubicBezTo>
                    <a:pt x="1670" y="2363"/>
                    <a:pt x="1733" y="2647"/>
                    <a:pt x="1827" y="2899"/>
                  </a:cubicBezTo>
                  <a:cubicBezTo>
                    <a:pt x="1733" y="3056"/>
                    <a:pt x="1701" y="3182"/>
                    <a:pt x="1701" y="3340"/>
                  </a:cubicBezTo>
                  <a:lnTo>
                    <a:pt x="63" y="10680"/>
                  </a:lnTo>
                  <a:cubicBezTo>
                    <a:pt x="0" y="10870"/>
                    <a:pt x="0" y="11027"/>
                    <a:pt x="0" y="11216"/>
                  </a:cubicBezTo>
                  <a:cubicBezTo>
                    <a:pt x="0" y="12823"/>
                    <a:pt x="1323" y="14146"/>
                    <a:pt x="2930" y="14146"/>
                  </a:cubicBezTo>
                  <a:cubicBezTo>
                    <a:pt x="4537" y="14146"/>
                    <a:pt x="5797" y="12823"/>
                    <a:pt x="5797" y="11216"/>
                  </a:cubicBezTo>
                  <a:lnTo>
                    <a:pt x="5797" y="9956"/>
                  </a:lnTo>
                  <a:lnTo>
                    <a:pt x="8317" y="9956"/>
                  </a:lnTo>
                  <a:lnTo>
                    <a:pt x="8317" y="11185"/>
                  </a:lnTo>
                  <a:cubicBezTo>
                    <a:pt x="8317" y="12791"/>
                    <a:pt x="9609" y="14083"/>
                    <a:pt x="11184" y="14083"/>
                  </a:cubicBezTo>
                  <a:cubicBezTo>
                    <a:pt x="12760" y="14083"/>
                    <a:pt x="14114" y="12791"/>
                    <a:pt x="14114" y="11185"/>
                  </a:cubicBezTo>
                  <a:cubicBezTo>
                    <a:pt x="14177" y="11027"/>
                    <a:pt x="14177" y="10870"/>
                    <a:pt x="14146" y="10680"/>
                  </a:cubicBezTo>
                  <a:cubicBezTo>
                    <a:pt x="14146" y="10680"/>
                    <a:pt x="12539" y="3466"/>
                    <a:pt x="12476" y="3340"/>
                  </a:cubicBezTo>
                  <a:cubicBezTo>
                    <a:pt x="12445" y="3182"/>
                    <a:pt x="12413" y="3025"/>
                    <a:pt x="12382" y="2899"/>
                  </a:cubicBezTo>
                  <a:cubicBezTo>
                    <a:pt x="12476" y="2647"/>
                    <a:pt x="12539" y="2363"/>
                    <a:pt x="12539" y="2080"/>
                  </a:cubicBezTo>
                  <a:cubicBezTo>
                    <a:pt x="12539" y="946"/>
                    <a:pt x="11594" y="0"/>
                    <a:pt x="10428" y="0"/>
                  </a:cubicBezTo>
                  <a:cubicBezTo>
                    <a:pt x="9294" y="0"/>
                    <a:pt x="8349" y="946"/>
                    <a:pt x="8349" y="2080"/>
                  </a:cubicBezTo>
                  <a:cubicBezTo>
                    <a:pt x="8349" y="2363"/>
                    <a:pt x="8443" y="2647"/>
                    <a:pt x="8506" y="2899"/>
                  </a:cubicBezTo>
                  <a:cubicBezTo>
                    <a:pt x="8412" y="3151"/>
                    <a:pt x="8349" y="3466"/>
                    <a:pt x="8349" y="3749"/>
                  </a:cubicBezTo>
                  <a:lnTo>
                    <a:pt x="8349" y="5010"/>
                  </a:lnTo>
                  <a:lnTo>
                    <a:pt x="5828" y="5010"/>
                  </a:lnTo>
                  <a:lnTo>
                    <a:pt x="5828" y="3749"/>
                  </a:lnTo>
                  <a:cubicBezTo>
                    <a:pt x="5828" y="3466"/>
                    <a:pt x="5765" y="3151"/>
                    <a:pt x="5671" y="2899"/>
                  </a:cubicBezTo>
                  <a:cubicBezTo>
                    <a:pt x="5797" y="2647"/>
                    <a:pt x="5828" y="2363"/>
                    <a:pt x="5828" y="2080"/>
                  </a:cubicBezTo>
                  <a:cubicBezTo>
                    <a:pt x="5828" y="946"/>
                    <a:pt x="4883" y="0"/>
                    <a:pt x="3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7"/>
            <p:cNvSpPr/>
            <p:nvPr/>
          </p:nvSpPr>
          <p:spPr>
            <a:xfrm>
              <a:off x="-9342550" y="2305750"/>
              <a:ext cx="62250" cy="62250"/>
            </a:xfrm>
            <a:custGeom>
              <a:avLst/>
              <a:gdLst/>
              <a:ahLst/>
              <a:cxnLst/>
              <a:rect l="l" t="t" r="r" b="b"/>
              <a:pathLst>
                <a:path w="2490" h="2490" extrusionOk="0">
                  <a:moveTo>
                    <a:pt x="1229" y="820"/>
                  </a:moveTo>
                  <a:cubicBezTo>
                    <a:pt x="1450" y="820"/>
                    <a:pt x="1670" y="1041"/>
                    <a:pt x="1670" y="1230"/>
                  </a:cubicBezTo>
                  <a:cubicBezTo>
                    <a:pt x="1607" y="1450"/>
                    <a:pt x="1418" y="1639"/>
                    <a:pt x="1229" y="1639"/>
                  </a:cubicBezTo>
                  <a:cubicBezTo>
                    <a:pt x="977" y="1639"/>
                    <a:pt x="820" y="1450"/>
                    <a:pt x="820" y="1230"/>
                  </a:cubicBezTo>
                  <a:cubicBezTo>
                    <a:pt x="820" y="978"/>
                    <a:pt x="1040" y="820"/>
                    <a:pt x="1229" y="820"/>
                  </a:cubicBezTo>
                  <a:close/>
                  <a:moveTo>
                    <a:pt x="1229" y="1"/>
                  </a:moveTo>
                  <a:cubicBezTo>
                    <a:pt x="568" y="1"/>
                    <a:pt x="1" y="568"/>
                    <a:pt x="1" y="1230"/>
                  </a:cubicBezTo>
                  <a:cubicBezTo>
                    <a:pt x="1" y="1891"/>
                    <a:pt x="568" y="2490"/>
                    <a:pt x="1229" y="2490"/>
                  </a:cubicBezTo>
                  <a:cubicBezTo>
                    <a:pt x="1891" y="2490"/>
                    <a:pt x="2490" y="1923"/>
                    <a:pt x="2490" y="1230"/>
                  </a:cubicBezTo>
                  <a:cubicBezTo>
                    <a:pt x="2458" y="568"/>
                    <a:pt x="1891" y="1"/>
                    <a:pt x="12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7"/>
            <p:cNvSpPr/>
            <p:nvPr/>
          </p:nvSpPr>
          <p:spPr>
            <a:xfrm>
              <a:off x="-9552050" y="2305750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61" y="820"/>
                  </a:moveTo>
                  <a:cubicBezTo>
                    <a:pt x="1481" y="820"/>
                    <a:pt x="1639" y="1041"/>
                    <a:pt x="1639" y="1230"/>
                  </a:cubicBezTo>
                  <a:cubicBezTo>
                    <a:pt x="1702" y="1450"/>
                    <a:pt x="1481" y="1639"/>
                    <a:pt x="1261" y="1639"/>
                  </a:cubicBezTo>
                  <a:cubicBezTo>
                    <a:pt x="1009" y="1639"/>
                    <a:pt x="819" y="1450"/>
                    <a:pt x="819" y="1230"/>
                  </a:cubicBezTo>
                  <a:cubicBezTo>
                    <a:pt x="819" y="978"/>
                    <a:pt x="1009" y="820"/>
                    <a:pt x="1261" y="820"/>
                  </a:cubicBezTo>
                  <a:close/>
                  <a:moveTo>
                    <a:pt x="1261" y="1"/>
                  </a:moveTo>
                  <a:cubicBezTo>
                    <a:pt x="599" y="1"/>
                    <a:pt x="0" y="568"/>
                    <a:pt x="0" y="1230"/>
                  </a:cubicBezTo>
                  <a:cubicBezTo>
                    <a:pt x="0" y="1891"/>
                    <a:pt x="536" y="2490"/>
                    <a:pt x="1261" y="2490"/>
                  </a:cubicBezTo>
                  <a:cubicBezTo>
                    <a:pt x="1922" y="2490"/>
                    <a:pt x="2489" y="1923"/>
                    <a:pt x="2489" y="1230"/>
                  </a:cubicBezTo>
                  <a:cubicBezTo>
                    <a:pt x="2521" y="568"/>
                    <a:pt x="1954" y="1"/>
                    <a:pt x="12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" name="Google Shape;558;p47"/>
          <p:cNvGrpSpPr/>
          <p:nvPr/>
        </p:nvGrpSpPr>
        <p:grpSpPr>
          <a:xfrm>
            <a:off x="3689844" y="3547517"/>
            <a:ext cx="341579" cy="319511"/>
            <a:chOff x="-10898100" y="2542050"/>
            <a:chExt cx="353675" cy="330825"/>
          </a:xfrm>
        </p:grpSpPr>
        <p:sp>
          <p:nvSpPr>
            <p:cNvPr id="559" name="Google Shape;559;p47"/>
            <p:cNvSpPr/>
            <p:nvPr/>
          </p:nvSpPr>
          <p:spPr>
            <a:xfrm>
              <a:off x="-10772875" y="25838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7"/>
            <p:cNvSpPr/>
            <p:nvPr/>
          </p:nvSpPr>
          <p:spPr>
            <a:xfrm>
              <a:off x="-10772875" y="2749200"/>
              <a:ext cx="82725" cy="81950"/>
            </a:xfrm>
            <a:custGeom>
              <a:avLst/>
              <a:gdLst/>
              <a:ahLst/>
              <a:cxnLst/>
              <a:rect l="l" t="t" r="r" b="b"/>
              <a:pathLst>
                <a:path w="3309" h="3278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229" y="2457"/>
                    <a:pt x="820" y="2079"/>
                    <a:pt x="820" y="1638"/>
                  </a:cubicBezTo>
                  <a:cubicBezTo>
                    <a:pt x="820" y="1166"/>
                    <a:pt x="1198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39" y="3277"/>
                  </a:cubicBezTo>
                  <a:cubicBezTo>
                    <a:pt x="1658" y="3277"/>
                    <a:pt x="1677" y="3278"/>
                    <a:pt x="1696" y="3278"/>
                  </a:cubicBezTo>
                  <a:cubicBezTo>
                    <a:pt x="2613" y="3278"/>
                    <a:pt x="3309" y="2534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7"/>
            <p:cNvSpPr/>
            <p:nvPr/>
          </p:nvSpPr>
          <p:spPr>
            <a:xfrm>
              <a:off x="-10855575" y="2666500"/>
              <a:ext cx="82725" cy="81925"/>
            </a:xfrm>
            <a:custGeom>
              <a:avLst/>
              <a:gdLst/>
              <a:ahLst/>
              <a:cxnLst/>
              <a:rect l="l" t="t" r="r" b="b"/>
              <a:pathLst>
                <a:path w="3309" h="3277" extrusionOk="0">
                  <a:moveTo>
                    <a:pt x="1670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079"/>
                    <a:pt x="2111" y="2457"/>
                    <a:pt x="1670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198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70" y="3277"/>
                  </a:cubicBezTo>
                  <a:cubicBezTo>
                    <a:pt x="2553" y="3277"/>
                    <a:pt x="3309" y="2552"/>
                    <a:pt x="3309" y="1638"/>
                  </a:cubicBezTo>
                  <a:cubicBezTo>
                    <a:pt x="3309" y="725"/>
                    <a:pt x="2584" y="0"/>
                    <a:pt x="1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7"/>
            <p:cNvSpPr/>
            <p:nvPr/>
          </p:nvSpPr>
          <p:spPr>
            <a:xfrm>
              <a:off x="-10690175" y="26665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111"/>
                    <a:pt x="2112" y="2457"/>
                    <a:pt x="1639" y="2457"/>
                  </a:cubicBezTo>
                  <a:cubicBezTo>
                    <a:pt x="1198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7"/>
            <p:cNvSpPr/>
            <p:nvPr/>
          </p:nvSpPr>
          <p:spPr>
            <a:xfrm>
              <a:off x="-10752400" y="26869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60"/>
                    <a:pt x="379" y="1638"/>
                    <a:pt x="851" y="1638"/>
                  </a:cubicBezTo>
                  <a:cubicBezTo>
                    <a:pt x="1292" y="1638"/>
                    <a:pt x="1671" y="1260"/>
                    <a:pt x="1671" y="819"/>
                  </a:cubicBezTo>
                  <a:cubicBezTo>
                    <a:pt x="1671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7"/>
            <p:cNvSpPr/>
            <p:nvPr/>
          </p:nvSpPr>
          <p:spPr>
            <a:xfrm>
              <a:off x="-10898100" y="2542050"/>
              <a:ext cx="353675" cy="330825"/>
            </a:xfrm>
            <a:custGeom>
              <a:avLst/>
              <a:gdLst/>
              <a:ahLst/>
              <a:cxnLst/>
              <a:rect l="l" t="t" r="r" b="b"/>
              <a:pathLst>
                <a:path w="14147" h="13233" extrusionOk="0">
                  <a:moveTo>
                    <a:pt x="6711" y="819"/>
                  </a:moveTo>
                  <a:cubicBezTo>
                    <a:pt x="9893" y="819"/>
                    <a:pt x="12476" y="3434"/>
                    <a:pt x="12476" y="6616"/>
                  </a:cubicBezTo>
                  <a:cubicBezTo>
                    <a:pt x="12476" y="9798"/>
                    <a:pt x="9893" y="12413"/>
                    <a:pt x="6711" y="12413"/>
                  </a:cubicBezTo>
                  <a:cubicBezTo>
                    <a:pt x="3466" y="12413"/>
                    <a:pt x="883" y="9798"/>
                    <a:pt x="883" y="6616"/>
                  </a:cubicBezTo>
                  <a:cubicBezTo>
                    <a:pt x="883" y="3434"/>
                    <a:pt x="3466" y="819"/>
                    <a:pt x="6711" y="819"/>
                  </a:cubicBezTo>
                  <a:close/>
                  <a:moveTo>
                    <a:pt x="13358" y="10743"/>
                  </a:moveTo>
                  <a:lnTo>
                    <a:pt x="13358" y="12413"/>
                  </a:lnTo>
                  <a:lnTo>
                    <a:pt x="9893" y="12413"/>
                  </a:lnTo>
                  <a:cubicBezTo>
                    <a:pt x="10649" y="12004"/>
                    <a:pt x="11311" y="11468"/>
                    <a:pt x="11846" y="10743"/>
                  </a:cubicBezTo>
                  <a:close/>
                  <a:moveTo>
                    <a:pt x="6648" y="0"/>
                  </a:moveTo>
                  <a:cubicBezTo>
                    <a:pt x="2993" y="0"/>
                    <a:pt x="0" y="2962"/>
                    <a:pt x="0" y="6616"/>
                  </a:cubicBezTo>
                  <a:cubicBezTo>
                    <a:pt x="0" y="10082"/>
                    <a:pt x="2678" y="12917"/>
                    <a:pt x="6112" y="13201"/>
                  </a:cubicBezTo>
                  <a:cubicBezTo>
                    <a:pt x="6144" y="13201"/>
                    <a:pt x="6175" y="13232"/>
                    <a:pt x="6238" y="13232"/>
                  </a:cubicBezTo>
                  <a:lnTo>
                    <a:pt x="13705" y="13232"/>
                  </a:lnTo>
                  <a:cubicBezTo>
                    <a:pt x="13957" y="13232"/>
                    <a:pt x="14146" y="13043"/>
                    <a:pt x="14146" y="12791"/>
                  </a:cubicBezTo>
                  <a:lnTo>
                    <a:pt x="14146" y="10302"/>
                  </a:lnTo>
                  <a:cubicBezTo>
                    <a:pt x="14146" y="10082"/>
                    <a:pt x="13957" y="9924"/>
                    <a:pt x="13737" y="9924"/>
                  </a:cubicBezTo>
                  <a:lnTo>
                    <a:pt x="12413" y="9924"/>
                  </a:lnTo>
                  <a:cubicBezTo>
                    <a:pt x="13012" y="8948"/>
                    <a:pt x="13264" y="7814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545;p47">
            <a:extLst>
              <a:ext uri="{FF2B5EF4-FFF2-40B4-BE49-F238E27FC236}">
                <a16:creationId xmlns:a16="http://schemas.microsoft.com/office/drawing/2014/main" id="{35993EA2-41C8-107D-9499-660B6026793C}"/>
              </a:ext>
            </a:extLst>
          </p:cNvPr>
          <p:cNvSpPr txBox="1">
            <a:spLocks/>
          </p:cNvSpPr>
          <p:nvPr/>
        </p:nvSpPr>
        <p:spPr>
          <a:xfrm>
            <a:off x="4587966" y="1494393"/>
            <a:ext cx="2613513" cy="66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 panose="020B0606030504020204" pitchFamily="34" charset="0"/>
                <a:ea typeface="HY그래픽M" panose="02030600000101010101" pitchFamily="18" charset="-127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ko-KR" altLang="en-US" b="1" dirty="0"/>
              <a:t>테스트</a:t>
            </a:r>
            <a:endParaRPr lang="en-US" altLang="ko-KR" b="1" dirty="0"/>
          </a:p>
          <a:p>
            <a:pPr marL="0" indent="0"/>
            <a:r>
              <a:rPr lang="en-US" altLang="ko-KR" b="1" dirty="0"/>
              <a:t>(</a:t>
            </a:r>
            <a:r>
              <a:rPr lang="ko-KR" altLang="en-US" b="1" dirty="0"/>
              <a:t> 통합 테스트 시나리오 문서 </a:t>
            </a:r>
            <a:r>
              <a:rPr lang="en-US" altLang="ko-KR" b="1" dirty="0"/>
              <a:t>)</a:t>
            </a:r>
          </a:p>
        </p:txBody>
      </p:sp>
      <p:sp>
        <p:nvSpPr>
          <p:cNvPr id="28" name="Google Shape;549;p47">
            <a:extLst>
              <a:ext uri="{FF2B5EF4-FFF2-40B4-BE49-F238E27FC236}">
                <a16:creationId xmlns:a16="http://schemas.microsoft.com/office/drawing/2014/main" id="{476C27B0-7D74-2213-3DA1-6CE3BFC9F4C1}"/>
              </a:ext>
            </a:extLst>
          </p:cNvPr>
          <p:cNvSpPr/>
          <p:nvPr/>
        </p:nvSpPr>
        <p:spPr>
          <a:xfrm>
            <a:off x="7353879" y="1598326"/>
            <a:ext cx="501300" cy="478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558;p47">
            <a:extLst>
              <a:ext uri="{FF2B5EF4-FFF2-40B4-BE49-F238E27FC236}">
                <a16:creationId xmlns:a16="http://schemas.microsoft.com/office/drawing/2014/main" id="{30EBEC6A-400B-8B7F-B96C-6457573A25F3}"/>
              </a:ext>
            </a:extLst>
          </p:cNvPr>
          <p:cNvGrpSpPr/>
          <p:nvPr/>
        </p:nvGrpSpPr>
        <p:grpSpPr>
          <a:xfrm>
            <a:off x="7433748" y="1683830"/>
            <a:ext cx="341579" cy="319511"/>
            <a:chOff x="-10898100" y="2542050"/>
            <a:chExt cx="353675" cy="330825"/>
          </a:xfrm>
        </p:grpSpPr>
        <p:sp>
          <p:nvSpPr>
            <p:cNvPr id="30" name="Google Shape;559;p47">
              <a:extLst>
                <a:ext uri="{FF2B5EF4-FFF2-40B4-BE49-F238E27FC236}">
                  <a16:creationId xmlns:a16="http://schemas.microsoft.com/office/drawing/2014/main" id="{B829CF16-771E-EF42-A45D-11720569F1E0}"/>
                </a:ext>
              </a:extLst>
            </p:cNvPr>
            <p:cNvSpPr/>
            <p:nvPr/>
          </p:nvSpPr>
          <p:spPr>
            <a:xfrm>
              <a:off x="-10772875" y="25838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60;p47">
              <a:extLst>
                <a:ext uri="{FF2B5EF4-FFF2-40B4-BE49-F238E27FC236}">
                  <a16:creationId xmlns:a16="http://schemas.microsoft.com/office/drawing/2014/main" id="{C409EEEB-970F-BD78-F1DA-4537FA98532D}"/>
                </a:ext>
              </a:extLst>
            </p:cNvPr>
            <p:cNvSpPr/>
            <p:nvPr/>
          </p:nvSpPr>
          <p:spPr>
            <a:xfrm>
              <a:off x="-10772875" y="2749200"/>
              <a:ext cx="82725" cy="81950"/>
            </a:xfrm>
            <a:custGeom>
              <a:avLst/>
              <a:gdLst/>
              <a:ahLst/>
              <a:cxnLst/>
              <a:rect l="l" t="t" r="r" b="b"/>
              <a:pathLst>
                <a:path w="3309" h="3278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229" y="2457"/>
                    <a:pt x="820" y="2079"/>
                    <a:pt x="820" y="1638"/>
                  </a:cubicBezTo>
                  <a:cubicBezTo>
                    <a:pt x="820" y="1166"/>
                    <a:pt x="1198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39" y="3277"/>
                  </a:cubicBezTo>
                  <a:cubicBezTo>
                    <a:pt x="1658" y="3277"/>
                    <a:pt x="1677" y="3278"/>
                    <a:pt x="1696" y="3278"/>
                  </a:cubicBezTo>
                  <a:cubicBezTo>
                    <a:pt x="2613" y="3278"/>
                    <a:pt x="3309" y="2534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61;p47">
              <a:extLst>
                <a:ext uri="{FF2B5EF4-FFF2-40B4-BE49-F238E27FC236}">
                  <a16:creationId xmlns:a16="http://schemas.microsoft.com/office/drawing/2014/main" id="{67A0A0D8-4BE1-AE39-22D3-207831ADBA1B}"/>
                </a:ext>
              </a:extLst>
            </p:cNvPr>
            <p:cNvSpPr/>
            <p:nvPr/>
          </p:nvSpPr>
          <p:spPr>
            <a:xfrm>
              <a:off x="-10855575" y="2666500"/>
              <a:ext cx="82725" cy="81925"/>
            </a:xfrm>
            <a:custGeom>
              <a:avLst/>
              <a:gdLst/>
              <a:ahLst/>
              <a:cxnLst/>
              <a:rect l="l" t="t" r="r" b="b"/>
              <a:pathLst>
                <a:path w="3309" h="3277" extrusionOk="0">
                  <a:moveTo>
                    <a:pt x="1670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079"/>
                    <a:pt x="2111" y="2457"/>
                    <a:pt x="1670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198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70" y="3277"/>
                  </a:cubicBezTo>
                  <a:cubicBezTo>
                    <a:pt x="2553" y="3277"/>
                    <a:pt x="3309" y="2552"/>
                    <a:pt x="3309" y="1638"/>
                  </a:cubicBezTo>
                  <a:cubicBezTo>
                    <a:pt x="3309" y="725"/>
                    <a:pt x="2584" y="0"/>
                    <a:pt x="1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62;p47">
              <a:extLst>
                <a:ext uri="{FF2B5EF4-FFF2-40B4-BE49-F238E27FC236}">
                  <a16:creationId xmlns:a16="http://schemas.microsoft.com/office/drawing/2014/main" id="{EC5D3508-0FBF-3A53-6709-2D856436C369}"/>
                </a:ext>
              </a:extLst>
            </p:cNvPr>
            <p:cNvSpPr/>
            <p:nvPr/>
          </p:nvSpPr>
          <p:spPr>
            <a:xfrm>
              <a:off x="-10690175" y="26665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111"/>
                    <a:pt x="2112" y="2457"/>
                    <a:pt x="1639" y="2457"/>
                  </a:cubicBezTo>
                  <a:cubicBezTo>
                    <a:pt x="1198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63;p47">
              <a:extLst>
                <a:ext uri="{FF2B5EF4-FFF2-40B4-BE49-F238E27FC236}">
                  <a16:creationId xmlns:a16="http://schemas.microsoft.com/office/drawing/2014/main" id="{3467A7AD-EC8A-078B-E410-50A371D68279}"/>
                </a:ext>
              </a:extLst>
            </p:cNvPr>
            <p:cNvSpPr/>
            <p:nvPr/>
          </p:nvSpPr>
          <p:spPr>
            <a:xfrm>
              <a:off x="-10752400" y="26869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60"/>
                    <a:pt x="379" y="1638"/>
                    <a:pt x="851" y="1638"/>
                  </a:cubicBezTo>
                  <a:cubicBezTo>
                    <a:pt x="1292" y="1638"/>
                    <a:pt x="1671" y="1260"/>
                    <a:pt x="1671" y="819"/>
                  </a:cubicBezTo>
                  <a:cubicBezTo>
                    <a:pt x="1671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64;p47">
              <a:extLst>
                <a:ext uri="{FF2B5EF4-FFF2-40B4-BE49-F238E27FC236}">
                  <a16:creationId xmlns:a16="http://schemas.microsoft.com/office/drawing/2014/main" id="{BC2FA59D-7B30-8597-054B-1F32BDCD8F5B}"/>
                </a:ext>
              </a:extLst>
            </p:cNvPr>
            <p:cNvSpPr/>
            <p:nvPr/>
          </p:nvSpPr>
          <p:spPr>
            <a:xfrm>
              <a:off x="-10898100" y="2542050"/>
              <a:ext cx="353675" cy="330825"/>
            </a:xfrm>
            <a:custGeom>
              <a:avLst/>
              <a:gdLst/>
              <a:ahLst/>
              <a:cxnLst/>
              <a:rect l="l" t="t" r="r" b="b"/>
              <a:pathLst>
                <a:path w="14147" h="13233" extrusionOk="0">
                  <a:moveTo>
                    <a:pt x="6711" y="819"/>
                  </a:moveTo>
                  <a:cubicBezTo>
                    <a:pt x="9893" y="819"/>
                    <a:pt x="12476" y="3434"/>
                    <a:pt x="12476" y="6616"/>
                  </a:cubicBezTo>
                  <a:cubicBezTo>
                    <a:pt x="12476" y="9798"/>
                    <a:pt x="9893" y="12413"/>
                    <a:pt x="6711" y="12413"/>
                  </a:cubicBezTo>
                  <a:cubicBezTo>
                    <a:pt x="3466" y="12413"/>
                    <a:pt x="883" y="9798"/>
                    <a:pt x="883" y="6616"/>
                  </a:cubicBezTo>
                  <a:cubicBezTo>
                    <a:pt x="883" y="3434"/>
                    <a:pt x="3466" y="819"/>
                    <a:pt x="6711" y="819"/>
                  </a:cubicBezTo>
                  <a:close/>
                  <a:moveTo>
                    <a:pt x="13358" y="10743"/>
                  </a:moveTo>
                  <a:lnTo>
                    <a:pt x="13358" y="12413"/>
                  </a:lnTo>
                  <a:lnTo>
                    <a:pt x="9893" y="12413"/>
                  </a:lnTo>
                  <a:cubicBezTo>
                    <a:pt x="10649" y="12004"/>
                    <a:pt x="11311" y="11468"/>
                    <a:pt x="11846" y="10743"/>
                  </a:cubicBezTo>
                  <a:close/>
                  <a:moveTo>
                    <a:pt x="6648" y="0"/>
                  </a:moveTo>
                  <a:cubicBezTo>
                    <a:pt x="2993" y="0"/>
                    <a:pt x="0" y="2962"/>
                    <a:pt x="0" y="6616"/>
                  </a:cubicBezTo>
                  <a:cubicBezTo>
                    <a:pt x="0" y="10082"/>
                    <a:pt x="2678" y="12917"/>
                    <a:pt x="6112" y="13201"/>
                  </a:cubicBezTo>
                  <a:cubicBezTo>
                    <a:pt x="6144" y="13201"/>
                    <a:pt x="6175" y="13232"/>
                    <a:pt x="6238" y="13232"/>
                  </a:cubicBezTo>
                  <a:lnTo>
                    <a:pt x="13705" y="13232"/>
                  </a:lnTo>
                  <a:cubicBezTo>
                    <a:pt x="13957" y="13232"/>
                    <a:pt x="14146" y="13043"/>
                    <a:pt x="14146" y="12791"/>
                  </a:cubicBezTo>
                  <a:lnTo>
                    <a:pt x="14146" y="10302"/>
                  </a:lnTo>
                  <a:cubicBezTo>
                    <a:pt x="14146" y="10082"/>
                    <a:pt x="13957" y="9924"/>
                    <a:pt x="13737" y="9924"/>
                  </a:cubicBezTo>
                  <a:lnTo>
                    <a:pt x="12413" y="9924"/>
                  </a:lnTo>
                  <a:cubicBezTo>
                    <a:pt x="13012" y="8948"/>
                    <a:pt x="13264" y="7814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545;p47">
            <a:extLst>
              <a:ext uri="{FF2B5EF4-FFF2-40B4-BE49-F238E27FC236}">
                <a16:creationId xmlns:a16="http://schemas.microsoft.com/office/drawing/2014/main" id="{7BBCDD9D-5B26-19E4-1F8B-B0893DA3C454}"/>
              </a:ext>
            </a:extLst>
          </p:cNvPr>
          <p:cNvSpPr txBox="1">
            <a:spLocks/>
          </p:cNvSpPr>
          <p:nvPr/>
        </p:nvSpPr>
        <p:spPr>
          <a:xfrm>
            <a:off x="5883007" y="2441205"/>
            <a:ext cx="1301431" cy="66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 baseline="0">
                <a:solidFill>
                  <a:schemeClr val="dk1"/>
                </a:solidFill>
                <a:latin typeface="Open Sans" panose="020B0606030504020204" pitchFamily="34" charset="0"/>
                <a:ea typeface="HY그래픽M" panose="02030600000101010101" pitchFamily="18" charset="-127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ko-KR" altLang="en-US" b="1" dirty="0"/>
              <a:t>인도 및 배포</a:t>
            </a:r>
            <a:endParaRPr lang="en-US" altLang="ko-KR" b="1" dirty="0"/>
          </a:p>
        </p:txBody>
      </p:sp>
      <p:grpSp>
        <p:nvGrpSpPr>
          <p:cNvPr id="37" name="Google Shape;558;p47">
            <a:extLst>
              <a:ext uri="{FF2B5EF4-FFF2-40B4-BE49-F238E27FC236}">
                <a16:creationId xmlns:a16="http://schemas.microsoft.com/office/drawing/2014/main" id="{6D558E2C-28E7-90E8-6733-FDBB45B639ED}"/>
              </a:ext>
            </a:extLst>
          </p:cNvPr>
          <p:cNvGrpSpPr/>
          <p:nvPr/>
        </p:nvGrpSpPr>
        <p:grpSpPr>
          <a:xfrm>
            <a:off x="7416707" y="2630642"/>
            <a:ext cx="341579" cy="319511"/>
            <a:chOff x="-10898100" y="2542050"/>
            <a:chExt cx="353675" cy="330825"/>
          </a:xfrm>
        </p:grpSpPr>
        <p:sp>
          <p:nvSpPr>
            <p:cNvPr id="38" name="Google Shape;559;p47">
              <a:extLst>
                <a:ext uri="{FF2B5EF4-FFF2-40B4-BE49-F238E27FC236}">
                  <a16:creationId xmlns:a16="http://schemas.microsoft.com/office/drawing/2014/main" id="{B3505199-1204-003F-7069-5F83492CD348}"/>
                </a:ext>
              </a:extLst>
            </p:cNvPr>
            <p:cNvSpPr/>
            <p:nvPr/>
          </p:nvSpPr>
          <p:spPr>
            <a:xfrm>
              <a:off x="-10772875" y="25838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60;p47">
              <a:extLst>
                <a:ext uri="{FF2B5EF4-FFF2-40B4-BE49-F238E27FC236}">
                  <a16:creationId xmlns:a16="http://schemas.microsoft.com/office/drawing/2014/main" id="{6AA8CA7C-8A9B-696E-FD58-E929896BB14B}"/>
                </a:ext>
              </a:extLst>
            </p:cNvPr>
            <p:cNvSpPr/>
            <p:nvPr/>
          </p:nvSpPr>
          <p:spPr>
            <a:xfrm>
              <a:off x="-10772875" y="2749200"/>
              <a:ext cx="82725" cy="81950"/>
            </a:xfrm>
            <a:custGeom>
              <a:avLst/>
              <a:gdLst/>
              <a:ahLst/>
              <a:cxnLst/>
              <a:rect l="l" t="t" r="r" b="b"/>
              <a:pathLst>
                <a:path w="3309" h="3278" extrusionOk="0">
                  <a:moveTo>
                    <a:pt x="1639" y="819"/>
                  </a:moveTo>
                  <a:cubicBezTo>
                    <a:pt x="2111" y="819"/>
                    <a:pt x="2490" y="1166"/>
                    <a:pt x="2490" y="1638"/>
                  </a:cubicBezTo>
                  <a:cubicBezTo>
                    <a:pt x="2490" y="2111"/>
                    <a:pt x="2111" y="2457"/>
                    <a:pt x="1639" y="2457"/>
                  </a:cubicBezTo>
                  <a:cubicBezTo>
                    <a:pt x="1229" y="2457"/>
                    <a:pt x="820" y="2079"/>
                    <a:pt x="820" y="1638"/>
                  </a:cubicBezTo>
                  <a:cubicBezTo>
                    <a:pt x="820" y="1166"/>
                    <a:pt x="1198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39" y="3277"/>
                  </a:cubicBezTo>
                  <a:cubicBezTo>
                    <a:pt x="1658" y="3277"/>
                    <a:pt x="1677" y="3278"/>
                    <a:pt x="1696" y="3278"/>
                  </a:cubicBezTo>
                  <a:cubicBezTo>
                    <a:pt x="2613" y="3278"/>
                    <a:pt x="3309" y="2534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61;p47">
              <a:extLst>
                <a:ext uri="{FF2B5EF4-FFF2-40B4-BE49-F238E27FC236}">
                  <a16:creationId xmlns:a16="http://schemas.microsoft.com/office/drawing/2014/main" id="{4959FB25-F3D3-4329-B92E-E0C5FCC447FC}"/>
                </a:ext>
              </a:extLst>
            </p:cNvPr>
            <p:cNvSpPr/>
            <p:nvPr/>
          </p:nvSpPr>
          <p:spPr>
            <a:xfrm>
              <a:off x="-10855575" y="2666500"/>
              <a:ext cx="82725" cy="81925"/>
            </a:xfrm>
            <a:custGeom>
              <a:avLst/>
              <a:gdLst/>
              <a:ahLst/>
              <a:cxnLst/>
              <a:rect l="l" t="t" r="r" b="b"/>
              <a:pathLst>
                <a:path w="3309" h="3277" extrusionOk="0">
                  <a:moveTo>
                    <a:pt x="1670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079"/>
                    <a:pt x="2111" y="2457"/>
                    <a:pt x="1670" y="2457"/>
                  </a:cubicBezTo>
                  <a:cubicBezTo>
                    <a:pt x="1166" y="2457"/>
                    <a:pt x="820" y="2111"/>
                    <a:pt x="820" y="1638"/>
                  </a:cubicBezTo>
                  <a:cubicBezTo>
                    <a:pt x="820" y="1166"/>
                    <a:pt x="1198" y="819"/>
                    <a:pt x="1670" y="819"/>
                  </a:cubicBezTo>
                  <a:close/>
                  <a:moveTo>
                    <a:pt x="1670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277"/>
                    <a:pt x="1670" y="3277"/>
                  </a:cubicBezTo>
                  <a:cubicBezTo>
                    <a:pt x="2553" y="3277"/>
                    <a:pt x="3309" y="2552"/>
                    <a:pt x="3309" y="1638"/>
                  </a:cubicBezTo>
                  <a:cubicBezTo>
                    <a:pt x="3309" y="725"/>
                    <a:pt x="2584" y="0"/>
                    <a:pt x="1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62;p47">
              <a:extLst>
                <a:ext uri="{FF2B5EF4-FFF2-40B4-BE49-F238E27FC236}">
                  <a16:creationId xmlns:a16="http://schemas.microsoft.com/office/drawing/2014/main" id="{87D8C9A8-0284-C9D2-1B7A-14BDE725F44C}"/>
                </a:ext>
              </a:extLst>
            </p:cNvPr>
            <p:cNvSpPr/>
            <p:nvPr/>
          </p:nvSpPr>
          <p:spPr>
            <a:xfrm>
              <a:off x="-10690175" y="2666500"/>
              <a:ext cx="82725" cy="82725"/>
            </a:xfrm>
            <a:custGeom>
              <a:avLst/>
              <a:gdLst/>
              <a:ahLst/>
              <a:cxnLst/>
              <a:rect l="l" t="t" r="r" b="b"/>
              <a:pathLst>
                <a:path w="3309" h="3309" extrusionOk="0">
                  <a:moveTo>
                    <a:pt x="1639" y="819"/>
                  </a:moveTo>
                  <a:cubicBezTo>
                    <a:pt x="2143" y="819"/>
                    <a:pt x="2490" y="1166"/>
                    <a:pt x="2490" y="1638"/>
                  </a:cubicBezTo>
                  <a:cubicBezTo>
                    <a:pt x="2490" y="2111"/>
                    <a:pt x="2112" y="2457"/>
                    <a:pt x="1639" y="2457"/>
                  </a:cubicBezTo>
                  <a:cubicBezTo>
                    <a:pt x="1198" y="2457"/>
                    <a:pt x="820" y="2111"/>
                    <a:pt x="820" y="1638"/>
                  </a:cubicBezTo>
                  <a:cubicBezTo>
                    <a:pt x="820" y="1166"/>
                    <a:pt x="1229" y="819"/>
                    <a:pt x="1639" y="819"/>
                  </a:cubicBezTo>
                  <a:close/>
                  <a:moveTo>
                    <a:pt x="1639" y="0"/>
                  </a:moveTo>
                  <a:cubicBezTo>
                    <a:pt x="757" y="0"/>
                    <a:pt x="1" y="725"/>
                    <a:pt x="1" y="1638"/>
                  </a:cubicBezTo>
                  <a:cubicBezTo>
                    <a:pt x="1" y="2552"/>
                    <a:pt x="757" y="3308"/>
                    <a:pt x="1639" y="3308"/>
                  </a:cubicBezTo>
                  <a:cubicBezTo>
                    <a:pt x="2553" y="3308"/>
                    <a:pt x="3309" y="2552"/>
                    <a:pt x="3309" y="1638"/>
                  </a:cubicBezTo>
                  <a:cubicBezTo>
                    <a:pt x="3309" y="725"/>
                    <a:pt x="2553" y="0"/>
                    <a:pt x="1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63;p47">
              <a:extLst>
                <a:ext uri="{FF2B5EF4-FFF2-40B4-BE49-F238E27FC236}">
                  <a16:creationId xmlns:a16="http://schemas.microsoft.com/office/drawing/2014/main" id="{1F9E99C2-9426-F8C3-326E-9E493BEE8D6F}"/>
                </a:ext>
              </a:extLst>
            </p:cNvPr>
            <p:cNvSpPr/>
            <p:nvPr/>
          </p:nvSpPr>
          <p:spPr>
            <a:xfrm>
              <a:off x="-10752400" y="2686975"/>
              <a:ext cx="41775" cy="40975"/>
            </a:xfrm>
            <a:custGeom>
              <a:avLst/>
              <a:gdLst/>
              <a:ahLst/>
              <a:cxnLst/>
              <a:rect l="l" t="t" r="r" b="b"/>
              <a:pathLst>
                <a:path w="1671" h="1639" extrusionOk="0">
                  <a:moveTo>
                    <a:pt x="851" y="0"/>
                  </a:moveTo>
                  <a:cubicBezTo>
                    <a:pt x="379" y="0"/>
                    <a:pt x="1" y="378"/>
                    <a:pt x="1" y="819"/>
                  </a:cubicBezTo>
                  <a:cubicBezTo>
                    <a:pt x="1" y="1260"/>
                    <a:pt x="379" y="1638"/>
                    <a:pt x="851" y="1638"/>
                  </a:cubicBezTo>
                  <a:cubicBezTo>
                    <a:pt x="1292" y="1638"/>
                    <a:pt x="1671" y="1260"/>
                    <a:pt x="1671" y="819"/>
                  </a:cubicBezTo>
                  <a:cubicBezTo>
                    <a:pt x="1671" y="378"/>
                    <a:pt x="1292" y="0"/>
                    <a:pt x="8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64;p47">
              <a:extLst>
                <a:ext uri="{FF2B5EF4-FFF2-40B4-BE49-F238E27FC236}">
                  <a16:creationId xmlns:a16="http://schemas.microsoft.com/office/drawing/2014/main" id="{68824996-4374-ABFC-8C30-F268A1A20AC0}"/>
                </a:ext>
              </a:extLst>
            </p:cNvPr>
            <p:cNvSpPr/>
            <p:nvPr/>
          </p:nvSpPr>
          <p:spPr>
            <a:xfrm>
              <a:off x="-10898100" y="2542050"/>
              <a:ext cx="353675" cy="330825"/>
            </a:xfrm>
            <a:custGeom>
              <a:avLst/>
              <a:gdLst/>
              <a:ahLst/>
              <a:cxnLst/>
              <a:rect l="l" t="t" r="r" b="b"/>
              <a:pathLst>
                <a:path w="14147" h="13233" extrusionOk="0">
                  <a:moveTo>
                    <a:pt x="6711" y="819"/>
                  </a:moveTo>
                  <a:cubicBezTo>
                    <a:pt x="9893" y="819"/>
                    <a:pt x="12476" y="3434"/>
                    <a:pt x="12476" y="6616"/>
                  </a:cubicBezTo>
                  <a:cubicBezTo>
                    <a:pt x="12476" y="9798"/>
                    <a:pt x="9893" y="12413"/>
                    <a:pt x="6711" y="12413"/>
                  </a:cubicBezTo>
                  <a:cubicBezTo>
                    <a:pt x="3466" y="12413"/>
                    <a:pt x="883" y="9798"/>
                    <a:pt x="883" y="6616"/>
                  </a:cubicBezTo>
                  <a:cubicBezTo>
                    <a:pt x="883" y="3434"/>
                    <a:pt x="3466" y="819"/>
                    <a:pt x="6711" y="819"/>
                  </a:cubicBezTo>
                  <a:close/>
                  <a:moveTo>
                    <a:pt x="13358" y="10743"/>
                  </a:moveTo>
                  <a:lnTo>
                    <a:pt x="13358" y="12413"/>
                  </a:lnTo>
                  <a:lnTo>
                    <a:pt x="9893" y="12413"/>
                  </a:lnTo>
                  <a:cubicBezTo>
                    <a:pt x="10649" y="12004"/>
                    <a:pt x="11311" y="11468"/>
                    <a:pt x="11846" y="10743"/>
                  </a:cubicBezTo>
                  <a:close/>
                  <a:moveTo>
                    <a:pt x="6648" y="0"/>
                  </a:moveTo>
                  <a:cubicBezTo>
                    <a:pt x="2993" y="0"/>
                    <a:pt x="0" y="2962"/>
                    <a:pt x="0" y="6616"/>
                  </a:cubicBezTo>
                  <a:cubicBezTo>
                    <a:pt x="0" y="10082"/>
                    <a:pt x="2678" y="12917"/>
                    <a:pt x="6112" y="13201"/>
                  </a:cubicBezTo>
                  <a:cubicBezTo>
                    <a:pt x="6144" y="13201"/>
                    <a:pt x="6175" y="13232"/>
                    <a:pt x="6238" y="13232"/>
                  </a:cubicBezTo>
                  <a:lnTo>
                    <a:pt x="13705" y="13232"/>
                  </a:lnTo>
                  <a:cubicBezTo>
                    <a:pt x="13957" y="13232"/>
                    <a:pt x="14146" y="13043"/>
                    <a:pt x="14146" y="12791"/>
                  </a:cubicBezTo>
                  <a:lnTo>
                    <a:pt x="14146" y="10302"/>
                  </a:lnTo>
                  <a:cubicBezTo>
                    <a:pt x="14146" y="10082"/>
                    <a:pt x="13957" y="9924"/>
                    <a:pt x="13737" y="9924"/>
                  </a:cubicBezTo>
                  <a:lnTo>
                    <a:pt x="12413" y="9924"/>
                  </a:lnTo>
                  <a:cubicBezTo>
                    <a:pt x="13012" y="8948"/>
                    <a:pt x="13264" y="7814"/>
                    <a:pt x="13264" y="6616"/>
                  </a:cubicBezTo>
                  <a:cubicBezTo>
                    <a:pt x="13264" y="2962"/>
                    <a:pt x="10334" y="0"/>
                    <a:pt x="66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701;p54">
            <a:extLst>
              <a:ext uri="{FF2B5EF4-FFF2-40B4-BE49-F238E27FC236}">
                <a16:creationId xmlns:a16="http://schemas.microsoft.com/office/drawing/2014/main" id="{F9001083-D23F-6F0E-91F1-C2F89744C238}"/>
              </a:ext>
            </a:extLst>
          </p:cNvPr>
          <p:cNvSpPr txBox="1">
            <a:spLocks/>
          </p:cNvSpPr>
          <p:nvPr/>
        </p:nvSpPr>
        <p:spPr>
          <a:xfrm>
            <a:off x="819179" y="1109307"/>
            <a:ext cx="6287497" cy="4282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22211C"/>
              </a:buClr>
              <a:buSzPts val="1100"/>
            </a:pPr>
            <a:r>
              <a:rPr lang="ko-KR" altLang="en-US" b="1" dirty="0">
                <a:solidFill>
                  <a:srgbClr val="22211C"/>
                </a:solidFill>
              </a:rPr>
              <a:t>아래 개발주기를 짧게 가져가고 </a:t>
            </a:r>
            <a:r>
              <a:rPr lang="en-US" altLang="ko-KR" b="1" dirty="0">
                <a:solidFill>
                  <a:srgbClr val="22211C"/>
                </a:solidFill>
              </a:rPr>
              <a:t>2</a:t>
            </a:r>
            <a:r>
              <a:rPr lang="ko-KR" altLang="en-US" b="1" dirty="0">
                <a:solidFill>
                  <a:srgbClr val="22211C"/>
                </a:solidFill>
              </a:rPr>
              <a:t>번정도의 횟수로 진행</a:t>
            </a:r>
            <a:endParaRPr lang="en-US" altLang="ko-KR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SECURITY</a:t>
            </a: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01;p54">
            <a:extLst>
              <a:ext uri="{FF2B5EF4-FFF2-40B4-BE49-F238E27FC236}">
                <a16:creationId xmlns:a16="http://schemas.microsoft.com/office/drawing/2014/main" id="{6DBCCF10-DBCB-4428-21FA-72D560A689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1675" y="1443949"/>
            <a:ext cx="6930588" cy="389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en-US" altLang="ko-KR" b="1" dirty="0">
                <a:solidFill>
                  <a:srgbClr val="22211C"/>
                </a:solidFill>
              </a:rPr>
              <a:t>Spring Security </a:t>
            </a:r>
            <a:r>
              <a:rPr lang="ko-KR" altLang="en-US" b="1" dirty="0">
                <a:solidFill>
                  <a:srgbClr val="22211C"/>
                </a:solidFill>
              </a:rPr>
              <a:t>주요 모듈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EA3C7D2-6A77-3E6F-F00F-DD1BB4F50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268" y="1833260"/>
            <a:ext cx="4632845" cy="298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005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SECURITY</a:t>
            </a: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E858AF4-6459-E481-1DEF-71992EEFF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28" y="253126"/>
            <a:ext cx="5931380" cy="481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403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SECURITY</a:t>
            </a: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2DA0DF0-BBCD-B32F-7CC7-6A09077D1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558" y="1146345"/>
            <a:ext cx="4036430" cy="381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708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SECURITY</a:t>
            </a: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01;p54">
            <a:extLst>
              <a:ext uri="{FF2B5EF4-FFF2-40B4-BE49-F238E27FC236}">
                <a16:creationId xmlns:a16="http://schemas.microsoft.com/office/drawing/2014/main" id="{6DBCCF10-DBCB-4428-21FA-72D560A689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1675" y="1443949"/>
            <a:ext cx="6930588" cy="1127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  <a:buNone/>
            </a:pPr>
            <a:r>
              <a:rPr lang="en-US" altLang="ko-KR" b="1" dirty="0" err="1">
                <a:solidFill>
                  <a:srgbClr val="22211C"/>
                </a:solidFill>
              </a:rPr>
              <a:t>SecurityContextHolder</a:t>
            </a:r>
            <a:endParaRPr lang="en-US" altLang="ko-KR" b="1" dirty="0">
              <a:solidFill>
                <a:srgbClr val="22211C"/>
              </a:solidFill>
            </a:endParaRP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dirty="0"/>
              <a:t>보안 주체의 세부 정보를 포함하여 </a:t>
            </a:r>
            <a:r>
              <a:rPr lang="ko-KR" altLang="en-US" dirty="0" err="1"/>
              <a:t>응용프래그램의</a:t>
            </a:r>
            <a:r>
              <a:rPr lang="ko-KR" altLang="en-US" dirty="0"/>
              <a:t> 현재 보안 컨텍스트에 대한 세부 정보가 저장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737837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SECURITY</a:t>
            </a: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01;p54">
            <a:extLst>
              <a:ext uri="{FF2B5EF4-FFF2-40B4-BE49-F238E27FC236}">
                <a16:creationId xmlns:a16="http://schemas.microsoft.com/office/drawing/2014/main" id="{6DBCCF10-DBCB-4428-21FA-72D560A689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1675" y="1443949"/>
            <a:ext cx="6930588" cy="1127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-US" altLang="ko-KR" b="1" dirty="0" err="1">
                <a:solidFill>
                  <a:srgbClr val="22211C"/>
                </a:solidFill>
              </a:rPr>
              <a:t>SecurityContext</a:t>
            </a:r>
            <a:endParaRPr lang="en-US" altLang="ko-KR" b="1" dirty="0">
              <a:solidFill>
                <a:srgbClr val="22211C"/>
              </a:solidFill>
            </a:endParaRP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en-US" altLang="ko-KR" dirty="0"/>
              <a:t>Authentication</a:t>
            </a:r>
            <a:r>
              <a:rPr lang="ko-KR" altLang="en-US" dirty="0"/>
              <a:t>을 보관하는 역할을 하며</a:t>
            </a:r>
            <a:r>
              <a:rPr lang="en-US" altLang="ko-KR" dirty="0"/>
              <a:t>, </a:t>
            </a:r>
            <a:r>
              <a:rPr lang="en-US" altLang="ko-KR" dirty="0" err="1"/>
              <a:t>SecurityContext</a:t>
            </a:r>
            <a:r>
              <a:rPr lang="ko-KR" altLang="en-US" dirty="0" err="1"/>
              <a:t>를</a:t>
            </a:r>
            <a:r>
              <a:rPr lang="ko-KR" altLang="en-US" dirty="0"/>
              <a:t> 통해 </a:t>
            </a:r>
            <a:r>
              <a:rPr lang="en-US" altLang="ko-KR" dirty="0"/>
              <a:t>Authentication </a:t>
            </a:r>
            <a:r>
              <a:rPr lang="ko-KR" altLang="en-US" dirty="0"/>
              <a:t>객체를 </a:t>
            </a:r>
            <a:r>
              <a:rPr lang="ko-KR" altLang="en-US" dirty="0" err="1"/>
              <a:t>꺼내올</a:t>
            </a:r>
            <a:r>
              <a:rPr lang="ko-KR" altLang="en-US" dirty="0"/>
              <a:t>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85262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SECURITY</a:t>
            </a: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01;p54">
            <a:extLst>
              <a:ext uri="{FF2B5EF4-FFF2-40B4-BE49-F238E27FC236}">
                <a16:creationId xmlns:a16="http://schemas.microsoft.com/office/drawing/2014/main" id="{6DBCCF10-DBCB-4428-21FA-72D560A689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1675" y="1443949"/>
            <a:ext cx="6930588" cy="2695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-US" altLang="ko-KR" b="1" dirty="0">
                <a:solidFill>
                  <a:srgbClr val="22211C"/>
                </a:solidFill>
              </a:rPr>
              <a:t>Authentication</a:t>
            </a: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dirty="0"/>
              <a:t>현재 접근하는 주체의 정보와 권한을 담는 인터페이스</a:t>
            </a:r>
            <a:endParaRPr lang="en-US" altLang="ko-KR" dirty="0"/>
          </a:p>
          <a:p>
            <a:pPr marL="939800" lvl="1" indent="-342900">
              <a:buFont typeface="+mj-ea"/>
              <a:buAutoNum type="circleNumDbPlain"/>
            </a:pPr>
            <a:r>
              <a:rPr lang="en-US" altLang="ko-KR" dirty="0"/>
              <a:t>Authentication </a:t>
            </a:r>
            <a:r>
              <a:rPr lang="ko-KR" altLang="en-US" dirty="0"/>
              <a:t>객체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Security Context</a:t>
            </a:r>
            <a:r>
              <a:rPr lang="ko-KR" altLang="en-US" dirty="0"/>
              <a:t>에 저장</a:t>
            </a:r>
            <a:r>
              <a:rPr lang="en-US" altLang="ko-KR" dirty="0"/>
              <a:t> </a:t>
            </a:r>
          </a:p>
          <a:p>
            <a:pPr marL="939800" lvl="1" indent="-342900">
              <a:buFont typeface="+mj-ea"/>
              <a:buAutoNum type="circleNumDbPlain"/>
            </a:pPr>
            <a:r>
              <a:rPr lang="en-US" altLang="ko-KR" dirty="0" err="1"/>
              <a:t>SecurityContextHolder</a:t>
            </a:r>
            <a:r>
              <a:rPr lang="ko-KR" altLang="en-US" dirty="0" err="1"/>
              <a:t>를</a:t>
            </a:r>
            <a:r>
              <a:rPr lang="ko-KR" altLang="en-US" dirty="0"/>
              <a:t> 통해 </a:t>
            </a:r>
            <a:r>
              <a:rPr lang="en-US" altLang="ko-KR" dirty="0" err="1"/>
              <a:t>SecurityContext</a:t>
            </a:r>
            <a:r>
              <a:rPr lang="ko-KR" altLang="en-US" dirty="0"/>
              <a:t>에 접근</a:t>
            </a:r>
            <a:endParaRPr lang="en-US" altLang="ko-KR" dirty="0"/>
          </a:p>
          <a:p>
            <a:pPr marL="939800" lvl="1" indent="-342900">
              <a:buFont typeface="+mj-ea"/>
              <a:buAutoNum type="circleNumDbPlain"/>
            </a:pPr>
            <a:r>
              <a:rPr lang="en-US" altLang="ko-KR" dirty="0" err="1"/>
              <a:t>SecurityContext</a:t>
            </a:r>
            <a:r>
              <a:rPr lang="ko-KR" altLang="en-US" dirty="0" err="1"/>
              <a:t>를</a:t>
            </a:r>
            <a:r>
              <a:rPr lang="ko-KR" altLang="en-US" dirty="0"/>
              <a:t> 통해 </a:t>
            </a:r>
            <a:r>
              <a:rPr lang="en-US" altLang="ko-KR" dirty="0"/>
              <a:t>Authentication</a:t>
            </a:r>
            <a:r>
              <a:rPr lang="ko-KR" altLang="en-US" dirty="0"/>
              <a:t>에 접근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30620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SECURITY</a:t>
            </a: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01;p54">
            <a:extLst>
              <a:ext uri="{FF2B5EF4-FFF2-40B4-BE49-F238E27FC236}">
                <a16:creationId xmlns:a16="http://schemas.microsoft.com/office/drawing/2014/main" id="{6DBCCF10-DBCB-4428-21FA-72D560A689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1675" y="1443949"/>
            <a:ext cx="6930588" cy="2695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-US" altLang="ko-KR" b="1" dirty="0">
                <a:solidFill>
                  <a:srgbClr val="22211C"/>
                </a:solidFill>
              </a:rPr>
              <a:t>Authentication</a:t>
            </a: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dirty="0"/>
              <a:t>현재 접근하는 주체의 정보와 권한을 담는 인터페이스</a:t>
            </a:r>
            <a:endParaRPr lang="en-US" altLang="ko-KR" dirty="0"/>
          </a:p>
          <a:p>
            <a:pPr marL="939800" lvl="1" indent="-342900">
              <a:buFont typeface="+mj-ea"/>
              <a:buAutoNum type="circleNumDbPlain"/>
            </a:pPr>
            <a:r>
              <a:rPr lang="en-US" altLang="ko-KR" dirty="0"/>
              <a:t>Authentication </a:t>
            </a:r>
            <a:r>
              <a:rPr lang="ko-KR" altLang="en-US" dirty="0"/>
              <a:t>객체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Security Context</a:t>
            </a:r>
            <a:r>
              <a:rPr lang="ko-KR" altLang="en-US" dirty="0"/>
              <a:t>에 저장</a:t>
            </a:r>
            <a:r>
              <a:rPr lang="en-US" altLang="ko-KR" dirty="0"/>
              <a:t> </a:t>
            </a:r>
          </a:p>
          <a:p>
            <a:pPr marL="939800" lvl="1" indent="-342900">
              <a:buFont typeface="+mj-ea"/>
              <a:buAutoNum type="circleNumDbPlain"/>
            </a:pPr>
            <a:r>
              <a:rPr lang="en-US" altLang="ko-KR" dirty="0" err="1"/>
              <a:t>SecurityContextHolder</a:t>
            </a:r>
            <a:r>
              <a:rPr lang="ko-KR" altLang="en-US" dirty="0" err="1"/>
              <a:t>를</a:t>
            </a:r>
            <a:r>
              <a:rPr lang="ko-KR" altLang="en-US" dirty="0"/>
              <a:t> 통해 </a:t>
            </a:r>
            <a:r>
              <a:rPr lang="en-US" altLang="ko-KR" dirty="0" err="1"/>
              <a:t>SecurityContext</a:t>
            </a:r>
            <a:r>
              <a:rPr lang="ko-KR" altLang="en-US" dirty="0"/>
              <a:t>에 접근</a:t>
            </a:r>
            <a:endParaRPr lang="en-US" altLang="ko-KR" dirty="0"/>
          </a:p>
          <a:p>
            <a:pPr marL="939800" lvl="1" indent="-342900">
              <a:buFont typeface="+mj-ea"/>
              <a:buAutoNum type="circleNumDbPlain"/>
            </a:pPr>
            <a:r>
              <a:rPr lang="en-US" altLang="ko-KR" dirty="0" err="1"/>
              <a:t>SecurityContext</a:t>
            </a:r>
            <a:r>
              <a:rPr lang="ko-KR" altLang="en-US" dirty="0" err="1"/>
              <a:t>를</a:t>
            </a:r>
            <a:r>
              <a:rPr lang="ko-KR" altLang="en-US" dirty="0"/>
              <a:t> 통해 </a:t>
            </a:r>
            <a:r>
              <a:rPr lang="en-US" altLang="ko-KR" dirty="0"/>
              <a:t>Authentication</a:t>
            </a:r>
            <a:r>
              <a:rPr lang="ko-KR" altLang="en-US" dirty="0"/>
              <a:t>에 접근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71359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SECURITY</a:t>
            </a: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01;p54">
            <a:extLst>
              <a:ext uri="{FF2B5EF4-FFF2-40B4-BE49-F238E27FC236}">
                <a16:creationId xmlns:a16="http://schemas.microsoft.com/office/drawing/2014/main" id="{6DBCCF10-DBCB-4428-21FA-72D560A689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1675" y="1443949"/>
            <a:ext cx="6930588" cy="857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-US" altLang="ko-KR" b="1" dirty="0" err="1">
                <a:solidFill>
                  <a:srgbClr val="22211C"/>
                </a:solidFill>
              </a:rPr>
              <a:t>UsernamePasswordAuthenticationToken</a:t>
            </a:r>
            <a:endParaRPr lang="en-US" altLang="ko-KR" b="1" dirty="0">
              <a:solidFill>
                <a:srgbClr val="22211C"/>
              </a:solidFill>
            </a:endParaRP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en-US" altLang="ko-KR" dirty="0"/>
              <a:t>User</a:t>
            </a:r>
            <a:r>
              <a:rPr lang="ko-KR" altLang="en-US" dirty="0"/>
              <a:t>의 </a:t>
            </a:r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en-US" altLang="ko-KR" dirty="0"/>
              <a:t>Principal </a:t>
            </a:r>
            <a:r>
              <a:rPr lang="ko-KR" altLang="en-US" dirty="0"/>
              <a:t>역할을 하고</a:t>
            </a:r>
            <a:r>
              <a:rPr lang="en-US" altLang="ko-KR" dirty="0"/>
              <a:t>, Password</a:t>
            </a:r>
            <a:r>
              <a:rPr lang="ko-KR" altLang="en-US" dirty="0"/>
              <a:t>가 </a:t>
            </a:r>
            <a:r>
              <a:rPr lang="en-US" altLang="ko-KR" dirty="0"/>
              <a:t>Credential</a:t>
            </a:r>
            <a:r>
              <a:rPr lang="ko-KR" altLang="en-US" dirty="0"/>
              <a:t>의 역할</a:t>
            </a:r>
            <a:endParaRPr lang="en-US" altLang="ko-KR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827E231-0D9C-2BEC-62F2-269A714BD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686" y="2337296"/>
            <a:ext cx="3361089" cy="259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047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SECURITY</a:t>
            </a: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01;p54">
            <a:extLst>
              <a:ext uri="{FF2B5EF4-FFF2-40B4-BE49-F238E27FC236}">
                <a16:creationId xmlns:a16="http://schemas.microsoft.com/office/drawing/2014/main" id="{6DBCCF10-DBCB-4428-21FA-72D560A689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1675" y="1443949"/>
            <a:ext cx="6930588" cy="2695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-US" altLang="ko-KR" b="1" dirty="0" err="1">
                <a:solidFill>
                  <a:srgbClr val="22211C"/>
                </a:solidFill>
              </a:rPr>
              <a:t>AuthenticationProvider</a:t>
            </a:r>
            <a:endParaRPr lang="en-US" altLang="ko-KR" b="1" dirty="0">
              <a:solidFill>
                <a:srgbClr val="22211C"/>
              </a:solidFill>
            </a:endParaRP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dirty="0"/>
              <a:t>실제 인증에 대한 부분을 처리하는데</a:t>
            </a:r>
            <a:r>
              <a:rPr lang="en-US" altLang="ko-KR" dirty="0"/>
              <a:t>, </a:t>
            </a:r>
            <a:r>
              <a:rPr lang="ko-KR" altLang="en-US" dirty="0"/>
              <a:t>인증 전의 </a:t>
            </a:r>
            <a:r>
              <a:rPr lang="en-US" altLang="ko-KR" dirty="0"/>
              <a:t>Authentication</a:t>
            </a:r>
            <a:r>
              <a:rPr lang="ko-KR" altLang="en-US" dirty="0"/>
              <a:t>객체를 받아서 </a:t>
            </a:r>
            <a:r>
              <a:rPr lang="ko-KR" altLang="en-US" u="sng" dirty="0">
                <a:solidFill>
                  <a:srgbClr val="FF0000"/>
                </a:solidFill>
              </a:rPr>
              <a:t>인증이 완료된 객체를 반환</a:t>
            </a:r>
            <a:r>
              <a:rPr lang="ko-KR" altLang="en-US" dirty="0"/>
              <a:t>하는 역할</a:t>
            </a:r>
            <a:endParaRPr lang="en-US" altLang="ko-KR" dirty="0"/>
          </a:p>
          <a:p>
            <a:pPr>
              <a:spcBef>
                <a:spcPts val="1600"/>
              </a:spcBef>
              <a:buFont typeface="Poppins"/>
              <a:buChar char="●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989574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SECURITY</a:t>
            </a: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01;p54">
            <a:extLst>
              <a:ext uri="{FF2B5EF4-FFF2-40B4-BE49-F238E27FC236}">
                <a16:creationId xmlns:a16="http://schemas.microsoft.com/office/drawing/2014/main" id="{6DBCCF10-DBCB-4428-21FA-72D560A689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1675" y="1443949"/>
            <a:ext cx="6930588" cy="2695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-US" altLang="ko-KR" b="1" dirty="0">
                <a:solidFill>
                  <a:srgbClr val="22211C"/>
                </a:solidFill>
              </a:rPr>
              <a:t>Authentication Manager</a:t>
            </a: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dirty="0"/>
              <a:t>인증에 대한 부분은 </a:t>
            </a:r>
            <a:r>
              <a:rPr lang="en-US" altLang="ko-KR" dirty="0" err="1"/>
              <a:t>SpringSecurity</a:t>
            </a:r>
            <a:r>
              <a:rPr lang="ko-KR" altLang="en-US" dirty="0"/>
              <a:t>의 </a:t>
            </a:r>
            <a:r>
              <a:rPr lang="en-US" altLang="ko-KR" dirty="0" err="1"/>
              <a:t>AuthenticatonManager</a:t>
            </a:r>
            <a:r>
              <a:rPr lang="ko-KR" altLang="en-US" dirty="0" err="1"/>
              <a:t>를</a:t>
            </a:r>
            <a:r>
              <a:rPr lang="ko-KR" altLang="en-US" dirty="0"/>
              <a:t> 통해서 처리</a:t>
            </a:r>
            <a:endParaRPr lang="en-US" altLang="ko-KR" dirty="0"/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dirty="0"/>
              <a:t>실질적으로는 </a:t>
            </a:r>
            <a:r>
              <a:rPr lang="en-US" altLang="ko-KR" dirty="0" err="1"/>
              <a:t>AuthenticationManager</a:t>
            </a:r>
            <a:r>
              <a:rPr lang="ko-KR" altLang="en-US" dirty="0"/>
              <a:t>에 등록된 </a:t>
            </a:r>
            <a:r>
              <a:rPr lang="en-US" altLang="ko-KR" dirty="0" err="1"/>
              <a:t>AuthenticationProvider</a:t>
            </a:r>
            <a:r>
              <a:rPr lang="ko-KR" altLang="en-US" dirty="0"/>
              <a:t>에 의해 처리</a:t>
            </a:r>
            <a:endParaRPr lang="en-US" altLang="ko-KR" dirty="0"/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dirty="0"/>
              <a:t>인증이 성공한</a:t>
            </a:r>
            <a:r>
              <a:rPr lang="en-US" altLang="ko-KR" dirty="0"/>
              <a:t>(</a:t>
            </a:r>
            <a:r>
              <a:rPr lang="en-US" altLang="ko-KR" dirty="0" err="1"/>
              <a:t>isAuthenticated</a:t>
            </a:r>
            <a:r>
              <a:rPr lang="en-US" altLang="ko-KR" dirty="0"/>
              <a:t>=true) </a:t>
            </a:r>
            <a:r>
              <a:rPr lang="ko-KR" altLang="en-US" dirty="0"/>
              <a:t>객체를 생성하여 </a:t>
            </a:r>
            <a:r>
              <a:rPr lang="en-US" altLang="ko-KR" dirty="0"/>
              <a:t>Security Context</a:t>
            </a:r>
            <a:r>
              <a:rPr lang="ko-KR" altLang="en-US" dirty="0"/>
              <a:t>에 저장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3447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3"/>
          <p:cNvSpPr txBox="1">
            <a:spLocks noGrp="1"/>
          </p:cNvSpPr>
          <p:nvPr>
            <p:ph type="title"/>
          </p:nvPr>
        </p:nvSpPr>
        <p:spPr>
          <a:xfrm>
            <a:off x="2411550" y="2236225"/>
            <a:ext cx="432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altLang="ko-KR" dirty="0"/>
              <a:t>Application </a:t>
            </a:r>
            <a:r>
              <a:rPr lang="ko-KR" altLang="en-US" dirty="0"/>
              <a:t>설계</a:t>
            </a:r>
          </a:p>
        </p:txBody>
      </p:sp>
      <p:sp>
        <p:nvSpPr>
          <p:cNvPr id="429" name="Google Shape;429;p43"/>
          <p:cNvSpPr txBox="1">
            <a:spLocks noGrp="1"/>
          </p:cNvSpPr>
          <p:nvPr>
            <p:ph type="title" idx="2"/>
          </p:nvPr>
        </p:nvSpPr>
        <p:spPr>
          <a:xfrm>
            <a:off x="3683700" y="1172695"/>
            <a:ext cx="1776600" cy="118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0" name="Google Shape;430;p43"/>
          <p:cNvSpPr txBox="1">
            <a:spLocks noGrp="1"/>
          </p:cNvSpPr>
          <p:nvPr>
            <p:ph type="subTitle" idx="1"/>
          </p:nvPr>
        </p:nvSpPr>
        <p:spPr>
          <a:xfrm>
            <a:off x="3099738" y="3065975"/>
            <a:ext cx="2944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SzPts val="1100"/>
            </a:pPr>
            <a:r>
              <a:rPr lang="ko-KR" altLang="en-US" dirty="0"/>
              <a:t>요구사항 도출</a:t>
            </a:r>
            <a:endParaRPr lang="en-US" altLang="ko-KR" dirty="0"/>
          </a:p>
          <a:p>
            <a:pPr marL="0" lvl="0" indent="0">
              <a:buSzPts val="1100"/>
            </a:pPr>
            <a:r>
              <a:rPr lang="ko-KR" altLang="en-US" dirty="0"/>
              <a:t>화면</a:t>
            </a:r>
            <a:r>
              <a:rPr lang="en-US" altLang="ko-KR" dirty="0"/>
              <a:t>/DB </a:t>
            </a:r>
            <a:r>
              <a:rPr lang="ko-KR" altLang="en-US" dirty="0"/>
              <a:t>설계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941637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SECURITY</a:t>
            </a: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01;p54">
            <a:extLst>
              <a:ext uri="{FF2B5EF4-FFF2-40B4-BE49-F238E27FC236}">
                <a16:creationId xmlns:a16="http://schemas.microsoft.com/office/drawing/2014/main" id="{6DBCCF10-DBCB-4428-21FA-72D560A689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1675" y="1443949"/>
            <a:ext cx="6930588" cy="2695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-US" altLang="ko-KR" b="1" dirty="0" err="1">
                <a:solidFill>
                  <a:srgbClr val="22211C"/>
                </a:solidFill>
              </a:rPr>
              <a:t>UserDetails</a:t>
            </a:r>
            <a:endParaRPr lang="en-US" altLang="ko-KR" b="1" dirty="0">
              <a:solidFill>
                <a:srgbClr val="22211C"/>
              </a:solidFill>
            </a:endParaRP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dirty="0"/>
              <a:t>인증에 성공하여 생성된 </a:t>
            </a:r>
            <a:r>
              <a:rPr lang="en-US" altLang="ko-KR" dirty="0" err="1"/>
              <a:t>UserDetails</a:t>
            </a:r>
            <a:r>
              <a:rPr lang="en-US" altLang="ko-KR" dirty="0"/>
              <a:t> </a:t>
            </a:r>
            <a:r>
              <a:rPr lang="ko-KR" altLang="en-US" dirty="0"/>
              <a:t>객체</a:t>
            </a:r>
            <a:endParaRPr lang="en-US" altLang="ko-KR" dirty="0"/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en-US" altLang="ko-KR" dirty="0" err="1"/>
              <a:t>UserDetails</a:t>
            </a:r>
            <a:r>
              <a:rPr lang="en-US" altLang="ko-KR" dirty="0"/>
              <a:t> </a:t>
            </a:r>
            <a:r>
              <a:rPr lang="ko-KR" altLang="en-US" dirty="0"/>
              <a:t>인터페이스의 경우 직접 개발한 </a:t>
            </a:r>
            <a:r>
              <a:rPr lang="en-US" altLang="ko-KR" dirty="0" err="1"/>
              <a:t>UserVO</a:t>
            </a:r>
            <a:r>
              <a:rPr lang="en-US" altLang="ko-KR" dirty="0"/>
              <a:t> </a:t>
            </a:r>
            <a:r>
              <a:rPr lang="ko-KR" altLang="en-US" dirty="0"/>
              <a:t>모델에 </a:t>
            </a:r>
            <a:r>
              <a:rPr lang="en-US" altLang="ko-KR" dirty="0" err="1"/>
              <a:t>UserDetails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implements</a:t>
            </a:r>
            <a:r>
              <a:rPr lang="ko-KR" altLang="en-US" dirty="0"/>
              <a:t>하여 이를 처리 </a:t>
            </a:r>
            <a:endParaRPr lang="en-US" altLang="ko-KR" dirty="0"/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en-US" altLang="ko-KR" dirty="0" err="1"/>
              <a:t>UserDetailsVO</a:t>
            </a:r>
            <a:r>
              <a:rPr lang="ko-KR" altLang="en-US" dirty="0"/>
              <a:t>에 </a:t>
            </a:r>
            <a:r>
              <a:rPr lang="en-US" altLang="ko-KR" dirty="0" err="1"/>
              <a:t>UserDetails</a:t>
            </a:r>
            <a:r>
              <a:rPr lang="ko-KR" altLang="en-US" dirty="0" err="1"/>
              <a:t>를</a:t>
            </a:r>
            <a:r>
              <a:rPr lang="ko-KR" altLang="en-US" dirty="0"/>
              <a:t> </a:t>
            </a:r>
            <a:r>
              <a:rPr lang="en-US" altLang="ko-KR" dirty="0"/>
              <a:t>implements</a:t>
            </a:r>
            <a:r>
              <a:rPr lang="ko-KR" altLang="en-US" dirty="0"/>
              <a:t>하여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86105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SECURITY</a:t>
            </a: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01;p54">
            <a:extLst>
              <a:ext uri="{FF2B5EF4-FFF2-40B4-BE49-F238E27FC236}">
                <a16:creationId xmlns:a16="http://schemas.microsoft.com/office/drawing/2014/main" id="{6DBCCF10-DBCB-4428-21FA-72D560A689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1675" y="1443949"/>
            <a:ext cx="6930588" cy="26953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-US" altLang="ko-KR" b="1" dirty="0" err="1">
                <a:solidFill>
                  <a:srgbClr val="22211C"/>
                </a:solidFill>
              </a:rPr>
              <a:t>UserDetailsService</a:t>
            </a:r>
            <a:endParaRPr lang="en-US" altLang="ko-KR" b="1" dirty="0">
              <a:solidFill>
                <a:srgbClr val="22211C"/>
              </a:solidFill>
            </a:endParaRP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dirty="0"/>
              <a:t>주로 </a:t>
            </a:r>
            <a:r>
              <a:rPr lang="en-US" altLang="ko-KR" dirty="0" err="1"/>
              <a:t>UserDetails</a:t>
            </a:r>
            <a:r>
              <a:rPr lang="en-US" altLang="ko-KR" dirty="0"/>
              <a:t> </a:t>
            </a:r>
            <a:r>
              <a:rPr lang="ko-KR" altLang="en-US" dirty="0"/>
              <a:t>객체를 반환하는 메소드를 가짐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2543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SECURITY</a:t>
            </a: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01;p54">
            <a:extLst>
              <a:ext uri="{FF2B5EF4-FFF2-40B4-BE49-F238E27FC236}">
                <a16:creationId xmlns:a16="http://schemas.microsoft.com/office/drawing/2014/main" id="{6DBCCF10-DBCB-4428-21FA-72D560A689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1675" y="1443949"/>
            <a:ext cx="6930588" cy="11921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-US" altLang="ko-KR" b="1" dirty="0">
                <a:solidFill>
                  <a:srgbClr val="22211C"/>
                </a:solidFill>
              </a:rPr>
              <a:t>Password Encoding</a:t>
            </a: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en-US" altLang="ko-KR" dirty="0" err="1"/>
              <a:t>AuthenticationManagerBuilder.userDetailsService</a:t>
            </a:r>
            <a:r>
              <a:rPr lang="en-US" altLang="ko-KR" dirty="0"/>
              <a:t>().</a:t>
            </a:r>
            <a:r>
              <a:rPr lang="en-US" altLang="ko-KR" dirty="0" err="1"/>
              <a:t>passwordEncoder</a:t>
            </a:r>
            <a:r>
              <a:rPr lang="en-US" altLang="ko-KR" dirty="0"/>
              <a:t>() </a:t>
            </a:r>
            <a:r>
              <a:rPr lang="ko-KR" altLang="en-US" dirty="0" err="1"/>
              <a:t>를</a:t>
            </a:r>
            <a:r>
              <a:rPr lang="ko-KR" altLang="en-US" dirty="0"/>
              <a:t> 통해 패스워드 암호화에 사용될 </a:t>
            </a:r>
            <a:r>
              <a:rPr lang="en-US" altLang="ko-KR" dirty="0" err="1"/>
              <a:t>PasswordEncoder</a:t>
            </a:r>
            <a:r>
              <a:rPr lang="en-US" altLang="ko-KR" dirty="0"/>
              <a:t> </a:t>
            </a:r>
            <a:r>
              <a:rPr lang="ko-KR" altLang="en-US" dirty="0"/>
              <a:t>구현체를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33687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SPRING SECURITY</a:t>
            </a:r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701;p54">
            <a:extLst>
              <a:ext uri="{FF2B5EF4-FFF2-40B4-BE49-F238E27FC236}">
                <a16:creationId xmlns:a16="http://schemas.microsoft.com/office/drawing/2014/main" id="{6DBCCF10-DBCB-4428-21FA-72D560A689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21675" y="1443949"/>
            <a:ext cx="6930588" cy="2704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None/>
            </a:pPr>
            <a:r>
              <a:rPr lang="en-US" altLang="ko-KR" b="1" dirty="0" err="1">
                <a:solidFill>
                  <a:srgbClr val="22211C"/>
                </a:solidFill>
              </a:rPr>
              <a:t>GrantedAuthority</a:t>
            </a:r>
            <a:endParaRPr lang="en-US" altLang="ko-KR" b="1" dirty="0">
              <a:solidFill>
                <a:srgbClr val="22211C"/>
              </a:solidFill>
            </a:endParaRPr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ko-KR" altLang="en-US" dirty="0"/>
              <a:t>현재 사용자</a:t>
            </a:r>
            <a:r>
              <a:rPr lang="en-US" altLang="ko-KR" dirty="0"/>
              <a:t>(principal)</a:t>
            </a:r>
            <a:r>
              <a:rPr lang="ko-KR" altLang="en-US" dirty="0"/>
              <a:t>가 가지고 있는 권한</a:t>
            </a:r>
            <a:endParaRPr lang="en-US" altLang="ko-KR" dirty="0"/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en-US" altLang="ko-KR" dirty="0"/>
              <a:t>ROLE_ADMIN</a:t>
            </a:r>
            <a:r>
              <a:rPr lang="ko-KR" altLang="en-US" dirty="0"/>
              <a:t>나 </a:t>
            </a:r>
            <a:r>
              <a:rPr lang="en-US" altLang="ko-KR" dirty="0"/>
              <a:t>ROLE_USER</a:t>
            </a:r>
            <a:r>
              <a:rPr lang="ko-KR" altLang="en-US" dirty="0"/>
              <a:t>와 같이 </a:t>
            </a:r>
            <a:r>
              <a:rPr lang="en-US" altLang="ko-KR" dirty="0"/>
              <a:t>ROLE_*</a:t>
            </a:r>
            <a:r>
              <a:rPr lang="ko-KR" altLang="en-US" dirty="0"/>
              <a:t>의 형태로 사용하며</a:t>
            </a:r>
            <a:r>
              <a:rPr lang="en-US" altLang="ko-KR" dirty="0"/>
              <a:t>, </a:t>
            </a:r>
            <a:r>
              <a:rPr lang="ko-KR" altLang="en-US" dirty="0"/>
              <a:t>보통 </a:t>
            </a:r>
            <a:r>
              <a:rPr lang="en-US" altLang="ko-KR" dirty="0"/>
              <a:t>"roles" </a:t>
            </a:r>
            <a:r>
              <a:rPr lang="ko-KR" altLang="en-US" dirty="0"/>
              <a:t>이라고 함</a:t>
            </a:r>
            <a:endParaRPr lang="en-US" altLang="ko-KR" dirty="0"/>
          </a:p>
          <a:p>
            <a:pPr>
              <a:spcBef>
                <a:spcPts val="1600"/>
              </a:spcBef>
              <a:buFont typeface="Poppins"/>
              <a:buChar char="●"/>
            </a:pPr>
            <a:r>
              <a:rPr lang="en-US" altLang="ko-KR" dirty="0" err="1"/>
              <a:t>GrantedAuthority</a:t>
            </a:r>
            <a:r>
              <a:rPr lang="en-US" altLang="ko-KR" dirty="0"/>
              <a:t> </a:t>
            </a:r>
            <a:r>
              <a:rPr lang="ko-KR" altLang="en-US" dirty="0"/>
              <a:t>객체는 </a:t>
            </a:r>
            <a:r>
              <a:rPr lang="en-US" altLang="ko-KR" dirty="0" err="1"/>
              <a:t>UserDetailsService</a:t>
            </a:r>
            <a:r>
              <a:rPr lang="ko-KR" altLang="en-US" dirty="0"/>
              <a:t>에 의해 불러올 수 있고</a:t>
            </a:r>
            <a:r>
              <a:rPr lang="en-US" altLang="ko-KR" dirty="0"/>
              <a:t>, </a:t>
            </a:r>
            <a:r>
              <a:rPr lang="ko-KR" altLang="en-US" dirty="0"/>
              <a:t>특정 자원에 대한 권한이 있는지를 검사하여 접근 허용 여부를 결정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59371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1395015" y="3356026"/>
            <a:ext cx="4242109" cy="4924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응용 화면 만들기</a:t>
            </a:r>
            <a:endParaRPr lang="en-US" dirty="0"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1038300" y="1755049"/>
            <a:ext cx="5081146" cy="1537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US" altLang="ko-KR" dirty="0"/>
              <a:t>Login </a:t>
            </a:r>
            <a:r>
              <a:rPr lang="ko-KR" altLang="en-US" dirty="0"/>
              <a:t>화면 추가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Login.vue</a:t>
            </a:r>
            <a:endParaRPr lang="en-US" dirty="0"/>
          </a:p>
        </p:txBody>
      </p:sp>
      <p:sp>
        <p:nvSpPr>
          <p:cNvPr id="422" name="Google Shape;422;p42"/>
          <p:cNvSpPr/>
          <p:nvPr/>
        </p:nvSpPr>
        <p:spPr>
          <a:xfrm>
            <a:off x="4320434" y="4238450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90618">
            <a:off x="6900600" y="3632133"/>
            <a:ext cx="2183791" cy="18137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0;p54">
            <a:extLst>
              <a:ext uri="{FF2B5EF4-FFF2-40B4-BE49-F238E27FC236}">
                <a16:creationId xmlns:a16="http://schemas.microsoft.com/office/drawing/2014/main" id="{E5653B7E-622B-87F7-7986-EC0B8152348F}"/>
              </a:ext>
            </a:extLst>
          </p:cNvPr>
          <p:cNvSpPr txBox="1">
            <a:spLocks/>
          </p:cNvSpPr>
          <p:nvPr/>
        </p:nvSpPr>
        <p:spPr>
          <a:xfrm>
            <a:off x="713225" y="529963"/>
            <a:ext cx="7541496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 baseline="0">
                <a:solidFill>
                  <a:schemeClr val="dk1"/>
                </a:solidFill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altLang="ko-KR" dirty="0"/>
              <a:t>Frontend –</a:t>
            </a:r>
            <a:r>
              <a:rPr lang="ko-KR" altLang="en-US" dirty="0"/>
              <a:t> </a:t>
            </a:r>
            <a:r>
              <a:rPr lang="en-US" altLang="ko-KR" dirty="0" err="1"/>
              <a:t>vue</a:t>
            </a:r>
            <a:r>
              <a:rPr lang="en-US" altLang="ko-KR" dirty="0"/>
              <a:t> </a:t>
            </a:r>
            <a:r>
              <a:rPr lang="ko-KR" altLang="en-US" dirty="0"/>
              <a:t>개발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login </a:t>
            </a:r>
            <a:r>
              <a:rPr lang="en-US" altLang="ko-KR" dirty="0" err="1"/>
              <a:t>vue</a:t>
            </a:r>
            <a:r>
              <a:rPr lang="en-US" altLang="ko-KR" dirty="0"/>
              <a:t> 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EF6381-9ABA-FFBD-91B2-C9E618B24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446" y="1860556"/>
            <a:ext cx="2717657" cy="15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396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1395015" y="3356026"/>
            <a:ext cx="4242109" cy="4924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응용 </a:t>
            </a:r>
            <a:r>
              <a:rPr lang="en-US" altLang="ko-KR" dirty="0"/>
              <a:t>API</a:t>
            </a:r>
            <a:r>
              <a:rPr lang="ko-KR" altLang="en-US" dirty="0"/>
              <a:t> 만들기</a:t>
            </a:r>
            <a:endParaRPr lang="en-US" dirty="0"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1038300" y="1755049"/>
            <a:ext cx="5081146" cy="15371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US" altLang="ko-KR" dirty="0"/>
              <a:t>Login </a:t>
            </a:r>
            <a:r>
              <a:rPr lang="ko-KR" altLang="en-US" dirty="0"/>
              <a:t> 추가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Login </a:t>
            </a:r>
            <a:r>
              <a:rPr lang="en-US" altLang="ko-KR" dirty="0" err="1"/>
              <a:t>SpringBoot</a:t>
            </a:r>
            <a:endParaRPr lang="en-US" dirty="0"/>
          </a:p>
        </p:txBody>
      </p:sp>
      <p:sp>
        <p:nvSpPr>
          <p:cNvPr id="422" name="Google Shape;422;p42"/>
          <p:cNvSpPr/>
          <p:nvPr/>
        </p:nvSpPr>
        <p:spPr>
          <a:xfrm>
            <a:off x="4320434" y="4238450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90618">
            <a:off x="6900600" y="3632133"/>
            <a:ext cx="2183791" cy="18137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0;p54">
            <a:extLst>
              <a:ext uri="{FF2B5EF4-FFF2-40B4-BE49-F238E27FC236}">
                <a16:creationId xmlns:a16="http://schemas.microsoft.com/office/drawing/2014/main" id="{E5653B7E-622B-87F7-7986-EC0B8152348F}"/>
              </a:ext>
            </a:extLst>
          </p:cNvPr>
          <p:cNvSpPr txBox="1">
            <a:spLocks/>
          </p:cNvSpPr>
          <p:nvPr/>
        </p:nvSpPr>
        <p:spPr>
          <a:xfrm>
            <a:off x="713225" y="529963"/>
            <a:ext cx="7541496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 baseline="0">
                <a:solidFill>
                  <a:schemeClr val="dk1"/>
                </a:solidFill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en-US" altLang="ko-KR" dirty="0"/>
              <a:t>Backend –</a:t>
            </a:r>
            <a:r>
              <a:rPr lang="ko-KR" altLang="en-US" dirty="0"/>
              <a:t> 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개발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login  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AEF6381-9ABA-FFBD-91B2-C9E618B24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446" y="1860556"/>
            <a:ext cx="2717657" cy="153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304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983436" y="1206408"/>
            <a:ext cx="6167172" cy="3696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ko-KR" altLang="en-US" dirty="0"/>
              <a:t>시스템 </a:t>
            </a:r>
            <a:r>
              <a:rPr lang="ko-KR" altLang="en-US" dirty="0" err="1"/>
              <a:t>아키텍쳐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vue</a:t>
            </a:r>
            <a:r>
              <a:rPr lang="en-US" altLang="ko-KR" dirty="0"/>
              <a:t> – </a:t>
            </a:r>
            <a:r>
              <a:rPr lang="en-US" altLang="ko-KR" dirty="0" err="1"/>
              <a:t>springboot</a:t>
            </a:r>
            <a:r>
              <a:rPr lang="en-US" altLang="ko-KR" dirty="0"/>
              <a:t> ( REST API </a:t>
            </a:r>
            <a:r>
              <a:rPr lang="ko-KR" altLang="en-US" dirty="0"/>
              <a:t>통신 </a:t>
            </a:r>
            <a:r>
              <a:rPr lang="en-US" altLang="ko-KR" dirty="0"/>
              <a:t>)</a:t>
            </a:r>
          </a:p>
          <a:p>
            <a:pPr marL="285750" indent="-285750">
              <a:buSzPts val="1100"/>
            </a:pPr>
            <a:r>
              <a:rPr lang="ko-KR" altLang="en-US" dirty="0"/>
              <a:t>서버 </a:t>
            </a:r>
            <a:r>
              <a:rPr lang="en-US" altLang="ko-KR" dirty="0"/>
              <a:t>: standalone ( </a:t>
            </a:r>
            <a:r>
              <a:rPr lang="en-US" altLang="ko-KR" dirty="0" err="1"/>
              <a:t>Vue</a:t>
            </a:r>
            <a:r>
              <a:rPr lang="en-US" altLang="ko-KR" dirty="0"/>
              <a:t> + </a:t>
            </a: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ko-KR" altLang="en-US" dirty="0"/>
              <a:t>같이 환경 </a:t>
            </a:r>
            <a:r>
              <a:rPr lang="ko-KR" altLang="en-US" dirty="0" err="1"/>
              <a:t>세팅</a:t>
            </a:r>
            <a:r>
              <a:rPr lang="ko-KR" altLang="en-US" dirty="0"/>
              <a:t> </a:t>
            </a:r>
            <a:r>
              <a:rPr lang="en-US" altLang="ko-KR" dirty="0"/>
              <a:t>)</a:t>
            </a:r>
          </a:p>
          <a:p>
            <a:pPr marL="285750" indent="-285750">
              <a:buSzPts val="1100"/>
            </a:pPr>
            <a:r>
              <a:rPr lang="en-US" altLang="ko-KR" dirty="0"/>
              <a:t>Frontend </a:t>
            </a:r>
          </a:p>
          <a:p>
            <a:pPr marL="742950" lvl="1" indent="-285750">
              <a:buSzPts val="1100"/>
            </a:pPr>
            <a:r>
              <a:rPr lang="en-US" altLang="ko-KR" dirty="0"/>
              <a:t>H/W : Intel PC </a:t>
            </a:r>
          </a:p>
          <a:p>
            <a:pPr marL="742950" lvl="1" indent="-285750">
              <a:buSzPts val="1100"/>
            </a:pPr>
            <a:r>
              <a:rPr lang="en-US" altLang="ko-KR" dirty="0"/>
              <a:t>OS : Windows 10 Home</a:t>
            </a:r>
          </a:p>
          <a:p>
            <a:pPr marL="742950" lvl="1" indent="-285750">
              <a:buSzPts val="1100"/>
            </a:pPr>
            <a:r>
              <a:rPr lang="en-US" altLang="ko-KR" dirty="0"/>
              <a:t>S/W</a:t>
            </a:r>
          </a:p>
          <a:p>
            <a:pPr marL="1200150" lvl="2" indent="-285750">
              <a:buSzPts val="1100"/>
            </a:pPr>
            <a:r>
              <a:rPr lang="en-US" altLang="ko-KR" dirty="0"/>
              <a:t>Design Framework</a:t>
            </a:r>
            <a:r>
              <a:rPr lang="ko-KR" altLang="en-US" dirty="0"/>
              <a:t> </a:t>
            </a:r>
            <a:r>
              <a:rPr lang="en-US" altLang="ko-KR" dirty="0"/>
              <a:t>: Bootstrap 4.x</a:t>
            </a:r>
            <a:endParaRPr lang="en-US" dirty="0"/>
          </a:p>
          <a:p>
            <a:pPr marL="1200150" lvl="2" indent="-285750">
              <a:buSzPts val="1100"/>
            </a:pPr>
            <a:r>
              <a:rPr lang="en-US" dirty="0"/>
              <a:t>SPA(Single Page Application) : </a:t>
            </a:r>
            <a:r>
              <a:rPr lang="en-US" dirty="0" err="1"/>
              <a:t>Vue</a:t>
            </a:r>
            <a:r>
              <a:rPr lang="en-US" dirty="0"/>
              <a:t>-cli 2.x , Node.js </a:t>
            </a:r>
            <a:r>
              <a:rPr lang="ko-KR" altLang="en-US" dirty="0"/>
              <a:t>기반 </a:t>
            </a:r>
            <a:r>
              <a:rPr lang="en-US" altLang="ko-KR" dirty="0"/>
              <a:t>7.x</a:t>
            </a:r>
          </a:p>
          <a:p>
            <a:pPr marL="1200150" lvl="2" indent="-285750">
              <a:buSzPts val="1100"/>
            </a:pPr>
            <a:r>
              <a:rPr lang="ko-KR" altLang="en-US" dirty="0"/>
              <a:t>기타 </a:t>
            </a:r>
            <a:r>
              <a:rPr lang="en-US" altLang="ko-KR" dirty="0"/>
              <a:t>: </a:t>
            </a:r>
            <a:r>
              <a:rPr lang="en-US" altLang="ko-KR" dirty="0" err="1"/>
              <a:t>Axios</a:t>
            </a:r>
            <a:r>
              <a:rPr lang="en-US" altLang="ko-KR" dirty="0"/>
              <a:t>, Bootstrap-</a:t>
            </a:r>
            <a:r>
              <a:rPr lang="en-US" altLang="ko-KR" dirty="0" err="1"/>
              <a:t>vue</a:t>
            </a:r>
            <a:r>
              <a:rPr lang="en-US" altLang="ko-KR" dirty="0"/>
              <a:t>, </a:t>
            </a:r>
            <a:r>
              <a:rPr lang="ko-KR" altLang="en-US" dirty="0"/>
              <a:t>등등</a:t>
            </a:r>
            <a:endParaRPr lang="en-US" altLang="ko-KR" dirty="0"/>
          </a:p>
          <a:p>
            <a:pPr marL="742950" lvl="1" indent="-285750">
              <a:buSzPts val="1100"/>
            </a:pPr>
            <a:endParaRPr lang="en-US" altLang="ko-KR" dirty="0"/>
          </a:p>
          <a:p>
            <a:pPr marL="0" indent="0">
              <a:buSzPts val="1100"/>
              <a:buNone/>
            </a:pPr>
            <a:endParaRPr lang="en-US" altLang="ko-KR" dirty="0"/>
          </a:p>
          <a:p>
            <a:pPr marL="285750" indent="-285750">
              <a:buSzPts val="1100"/>
            </a:pPr>
            <a:endParaRPr lang="en-US" altLang="ko-KR" dirty="0"/>
          </a:p>
          <a:p>
            <a:pPr marL="0" indent="0">
              <a:buSzPts val="1100"/>
              <a:buNone/>
            </a:pPr>
            <a:endParaRPr lang="en-US" altLang="ko-KR" dirty="0"/>
          </a:p>
          <a:p>
            <a:pPr marL="285750" indent="-285750">
              <a:buSzPts val="1100"/>
            </a:pPr>
            <a:endParaRPr lang="en-US" dirty="0"/>
          </a:p>
        </p:txBody>
      </p:sp>
      <p:sp>
        <p:nvSpPr>
          <p:cNvPr id="422" name="Google Shape;422;p42"/>
          <p:cNvSpPr/>
          <p:nvPr/>
        </p:nvSpPr>
        <p:spPr>
          <a:xfrm>
            <a:off x="4320434" y="4238450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90618">
            <a:off x="6900600" y="3632133"/>
            <a:ext cx="2183791" cy="18137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0;p54">
            <a:extLst>
              <a:ext uri="{FF2B5EF4-FFF2-40B4-BE49-F238E27FC236}">
                <a16:creationId xmlns:a16="http://schemas.microsoft.com/office/drawing/2014/main" id="{E5653B7E-622B-87F7-7986-EC0B8152348F}"/>
              </a:ext>
            </a:extLst>
          </p:cNvPr>
          <p:cNvSpPr txBox="1">
            <a:spLocks/>
          </p:cNvSpPr>
          <p:nvPr/>
        </p:nvSpPr>
        <p:spPr>
          <a:xfrm>
            <a:off x="713225" y="529963"/>
            <a:ext cx="7541496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 baseline="0">
                <a:solidFill>
                  <a:schemeClr val="dk1"/>
                </a:solidFill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dirty="0"/>
              <a:t>시스템 </a:t>
            </a:r>
            <a:r>
              <a:rPr lang="ko-KR" altLang="en-US" dirty="0" err="1"/>
              <a:t>아키텍쳐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11196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983436" y="1206408"/>
            <a:ext cx="6167172" cy="3696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US" altLang="ko-KR" dirty="0"/>
              <a:t>Backend </a:t>
            </a:r>
          </a:p>
          <a:p>
            <a:pPr marL="742950" lvl="1" indent="-285750">
              <a:buSzPts val="1100"/>
            </a:pPr>
            <a:r>
              <a:rPr lang="en-US" altLang="ko-KR" dirty="0"/>
              <a:t>H/W : Intel PC </a:t>
            </a:r>
          </a:p>
          <a:p>
            <a:pPr marL="742950" lvl="1" indent="-285750">
              <a:buSzPts val="1100"/>
            </a:pPr>
            <a:r>
              <a:rPr lang="en-US" altLang="ko-KR" dirty="0"/>
              <a:t>OS : Windows 10 Home </a:t>
            </a:r>
          </a:p>
          <a:p>
            <a:pPr marL="742950" lvl="1" indent="-285750">
              <a:buSzPts val="1100"/>
            </a:pPr>
            <a:r>
              <a:rPr lang="en-US" altLang="ko-KR" dirty="0"/>
              <a:t>S/W</a:t>
            </a:r>
          </a:p>
          <a:p>
            <a:pPr marL="1200150" lvl="2" indent="-285750">
              <a:buSzPts val="1100"/>
            </a:pPr>
            <a:r>
              <a:rPr lang="en-US" altLang="ko-KR" dirty="0"/>
              <a:t>Framework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Springboot</a:t>
            </a:r>
            <a:r>
              <a:rPr lang="en-US" altLang="ko-KR" dirty="0"/>
              <a:t> 2.7.x , </a:t>
            </a:r>
            <a:r>
              <a:rPr lang="en-US" altLang="ko-KR" dirty="0" err="1"/>
              <a:t>Mybatis</a:t>
            </a:r>
            <a:endParaRPr lang="en-US" dirty="0"/>
          </a:p>
          <a:p>
            <a:pPr marL="1200150" lvl="2" indent="-285750">
              <a:buSzPts val="1100"/>
            </a:pPr>
            <a:r>
              <a:rPr lang="en-US" altLang="ko-KR" dirty="0"/>
              <a:t>JDK (Java development kit) : 1.8</a:t>
            </a:r>
          </a:p>
          <a:p>
            <a:pPr marL="1200150" lvl="2" indent="-285750">
              <a:buSzPts val="1100"/>
            </a:pPr>
            <a:r>
              <a:rPr lang="en-US" altLang="ko-KR" dirty="0"/>
              <a:t>DB : Oracle Cloud 19c</a:t>
            </a:r>
          </a:p>
          <a:p>
            <a:pPr marL="1200150" lvl="2" indent="-285750">
              <a:buSzPts val="1100"/>
            </a:pPr>
            <a:endParaRPr lang="en-US" altLang="ko-KR" dirty="0"/>
          </a:p>
          <a:p>
            <a:pPr marL="742950" lvl="1" indent="-285750">
              <a:buSzPts val="1100"/>
            </a:pPr>
            <a:endParaRPr lang="en-US" altLang="ko-KR" dirty="0"/>
          </a:p>
          <a:p>
            <a:pPr marL="0" indent="0">
              <a:buSzPts val="1100"/>
              <a:buNone/>
            </a:pPr>
            <a:endParaRPr lang="en-US" altLang="ko-KR" dirty="0"/>
          </a:p>
          <a:p>
            <a:pPr marL="285750" indent="-285750">
              <a:buSzPts val="1100"/>
            </a:pPr>
            <a:endParaRPr lang="en-US" altLang="ko-KR" dirty="0"/>
          </a:p>
          <a:p>
            <a:pPr marL="0" indent="0">
              <a:buSzPts val="1100"/>
              <a:buNone/>
            </a:pPr>
            <a:endParaRPr lang="en-US" altLang="ko-KR" dirty="0"/>
          </a:p>
          <a:p>
            <a:pPr marL="285750" indent="-285750">
              <a:buSzPts val="1100"/>
            </a:pPr>
            <a:endParaRPr lang="en-US" dirty="0"/>
          </a:p>
        </p:txBody>
      </p:sp>
      <p:sp>
        <p:nvSpPr>
          <p:cNvPr id="422" name="Google Shape;422;p42"/>
          <p:cNvSpPr/>
          <p:nvPr/>
        </p:nvSpPr>
        <p:spPr>
          <a:xfrm>
            <a:off x="4320434" y="4238450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90618">
            <a:off x="6900600" y="3632133"/>
            <a:ext cx="2183791" cy="18137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0;p54">
            <a:extLst>
              <a:ext uri="{FF2B5EF4-FFF2-40B4-BE49-F238E27FC236}">
                <a16:creationId xmlns:a16="http://schemas.microsoft.com/office/drawing/2014/main" id="{E5653B7E-622B-87F7-7986-EC0B8152348F}"/>
              </a:ext>
            </a:extLst>
          </p:cNvPr>
          <p:cNvSpPr txBox="1">
            <a:spLocks/>
          </p:cNvSpPr>
          <p:nvPr/>
        </p:nvSpPr>
        <p:spPr>
          <a:xfrm>
            <a:off x="713225" y="529963"/>
            <a:ext cx="7541496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 baseline="0">
                <a:solidFill>
                  <a:schemeClr val="dk1"/>
                </a:solidFill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dirty="0"/>
              <a:t>시스템 </a:t>
            </a:r>
            <a:r>
              <a:rPr lang="ko-KR" altLang="en-US" dirty="0" err="1"/>
              <a:t>아키텍쳐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54715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983436" y="1206408"/>
            <a:ext cx="6167172" cy="3696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US" altLang="ko-KR" dirty="0"/>
              <a:t>WAS( Web Application Server ) : </a:t>
            </a:r>
            <a:r>
              <a:rPr lang="ko-KR" altLang="en-US" dirty="0"/>
              <a:t>무료 </a:t>
            </a:r>
            <a:r>
              <a:rPr lang="en-US" altLang="ko-KR" dirty="0"/>
              <a:t>Tomcat </a:t>
            </a:r>
            <a:r>
              <a:rPr lang="ko-KR" altLang="en-US" dirty="0"/>
              <a:t>배포</a:t>
            </a:r>
            <a:endParaRPr lang="en-US" altLang="ko-KR" dirty="0"/>
          </a:p>
          <a:p>
            <a:pPr marL="742950" lvl="1" indent="-285750">
              <a:buSzPts val="1100"/>
            </a:pPr>
            <a:r>
              <a:rPr lang="en-US" altLang="ko-KR" dirty="0"/>
              <a:t>H/W : Intel PC </a:t>
            </a:r>
          </a:p>
          <a:p>
            <a:pPr marL="742950" lvl="1" indent="-285750">
              <a:buSzPts val="1100"/>
            </a:pPr>
            <a:r>
              <a:rPr lang="en-US" altLang="ko-KR" dirty="0"/>
              <a:t>OS : </a:t>
            </a:r>
            <a:r>
              <a:rPr lang="ko-KR" altLang="en-US" dirty="0"/>
              <a:t> </a:t>
            </a:r>
            <a:r>
              <a:rPr lang="en-US" altLang="ko-KR" dirty="0"/>
              <a:t>Mac OS </a:t>
            </a:r>
          </a:p>
          <a:p>
            <a:pPr marL="742950" lvl="1" indent="-285750">
              <a:buSzPts val="1100"/>
            </a:pPr>
            <a:r>
              <a:rPr lang="en-US" altLang="ko-KR" dirty="0"/>
              <a:t>S/W</a:t>
            </a:r>
          </a:p>
          <a:p>
            <a:pPr marL="1200150" lvl="2" indent="-285750">
              <a:buSzPts val="1100"/>
            </a:pPr>
            <a:r>
              <a:rPr lang="en-US" altLang="ko-KR" dirty="0"/>
              <a:t>Tomcat 8</a:t>
            </a:r>
          </a:p>
          <a:p>
            <a:pPr marL="1200150" lvl="2" indent="-285750">
              <a:buSzPts val="1100"/>
            </a:pPr>
            <a:r>
              <a:rPr lang="en-US" altLang="ko-KR" dirty="0"/>
              <a:t>Context root : / ( ROOT )</a:t>
            </a:r>
          </a:p>
          <a:p>
            <a:pPr marL="742950" lvl="1" indent="-285750">
              <a:buSzPts val="1100"/>
            </a:pPr>
            <a:endParaRPr lang="en-US" altLang="ko-KR" dirty="0"/>
          </a:p>
          <a:p>
            <a:pPr marL="0" indent="0">
              <a:buSzPts val="1100"/>
              <a:buNone/>
            </a:pPr>
            <a:endParaRPr lang="en-US" altLang="ko-KR" dirty="0"/>
          </a:p>
          <a:p>
            <a:pPr marL="285750" indent="-285750">
              <a:buSzPts val="1100"/>
            </a:pPr>
            <a:endParaRPr lang="en-US" altLang="ko-KR" dirty="0"/>
          </a:p>
          <a:p>
            <a:pPr marL="0" indent="0">
              <a:buSzPts val="1100"/>
              <a:buNone/>
            </a:pPr>
            <a:endParaRPr lang="en-US" altLang="ko-KR" dirty="0"/>
          </a:p>
          <a:p>
            <a:pPr marL="285750" indent="-285750">
              <a:buSzPts val="1100"/>
            </a:pPr>
            <a:endParaRPr lang="en-US" dirty="0"/>
          </a:p>
        </p:txBody>
      </p:sp>
      <p:sp>
        <p:nvSpPr>
          <p:cNvPr id="422" name="Google Shape;422;p42"/>
          <p:cNvSpPr/>
          <p:nvPr/>
        </p:nvSpPr>
        <p:spPr>
          <a:xfrm>
            <a:off x="4320434" y="4238450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90618">
            <a:off x="6900600" y="3632133"/>
            <a:ext cx="2183791" cy="18137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0;p54">
            <a:extLst>
              <a:ext uri="{FF2B5EF4-FFF2-40B4-BE49-F238E27FC236}">
                <a16:creationId xmlns:a16="http://schemas.microsoft.com/office/drawing/2014/main" id="{E5653B7E-622B-87F7-7986-EC0B8152348F}"/>
              </a:ext>
            </a:extLst>
          </p:cNvPr>
          <p:cNvSpPr txBox="1">
            <a:spLocks/>
          </p:cNvSpPr>
          <p:nvPr/>
        </p:nvSpPr>
        <p:spPr>
          <a:xfrm>
            <a:off x="713225" y="529963"/>
            <a:ext cx="7541496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 baseline="0">
                <a:solidFill>
                  <a:schemeClr val="dk1"/>
                </a:solidFill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dirty="0"/>
              <a:t>배포</a:t>
            </a:r>
            <a:r>
              <a:rPr lang="en-US" altLang="ko-KR" dirty="0"/>
              <a:t>( deploy )</a:t>
            </a:r>
          </a:p>
        </p:txBody>
      </p:sp>
    </p:spTree>
    <p:extLst>
      <p:ext uri="{BB962C8B-B14F-4D97-AF65-F5344CB8AC3E}">
        <p14:creationId xmlns:p14="http://schemas.microsoft.com/office/powerpoint/2010/main" val="31381288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983436" y="1206408"/>
            <a:ext cx="6167172" cy="3696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US" altLang="ko-KR" dirty="0"/>
              <a:t>Vue </a:t>
            </a:r>
            <a:r>
              <a:rPr lang="ko-KR" altLang="en-US" dirty="0"/>
              <a:t>수정</a:t>
            </a:r>
            <a:endParaRPr lang="en-US" altLang="ko-KR" dirty="0"/>
          </a:p>
          <a:p>
            <a:pPr marL="742950" lvl="1" indent="-285750">
              <a:buSzPts val="1100"/>
            </a:pPr>
            <a:endParaRPr lang="en-US" altLang="ko-KR" dirty="0"/>
          </a:p>
          <a:p>
            <a:pPr marL="742950" lvl="1" indent="-285750">
              <a:buSzPts val="1100"/>
            </a:pPr>
            <a:r>
              <a:rPr lang="en-US" altLang="ko-KR" dirty="0"/>
              <a:t>Http-</a:t>
            </a:r>
            <a:r>
              <a:rPr lang="en-US" altLang="ko-KR" dirty="0" err="1"/>
              <a:t>common.js</a:t>
            </a:r>
            <a:r>
              <a:rPr lang="en-US" altLang="ko-KR" dirty="0"/>
              <a:t> : localhost -&gt; </a:t>
            </a:r>
            <a:r>
              <a:rPr lang="ko-KR" altLang="en-US" dirty="0"/>
              <a:t>배포 </a:t>
            </a:r>
            <a:r>
              <a:rPr lang="en-US" altLang="ko-KR" dirty="0"/>
              <a:t>PC IP</a:t>
            </a:r>
          </a:p>
          <a:p>
            <a:pPr marL="742950" lvl="1" indent="-285750">
              <a:buSzPts val="1100"/>
            </a:pPr>
            <a:r>
              <a:rPr lang="en-US" altLang="ko-KR" dirty="0"/>
              <a:t>http-</a:t>
            </a:r>
            <a:r>
              <a:rPr lang="en-US" altLang="ko-KR" dirty="0" err="1"/>
              <a:t>auth.js</a:t>
            </a:r>
            <a:r>
              <a:rPr lang="en-US" altLang="ko-KR" dirty="0"/>
              <a:t> : localhost -&gt; </a:t>
            </a:r>
            <a:r>
              <a:rPr lang="ko-KR" altLang="en-US" dirty="0"/>
              <a:t>배포 </a:t>
            </a:r>
            <a:r>
              <a:rPr lang="en-US" altLang="ko-KR"/>
              <a:t>PC IP</a:t>
            </a:r>
            <a:endParaRPr lang="en-US" altLang="ko-KR" dirty="0"/>
          </a:p>
          <a:p>
            <a:pPr marL="0" indent="0">
              <a:buSzPts val="1100"/>
              <a:buNone/>
            </a:pPr>
            <a:endParaRPr lang="en-US" altLang="ko-KR" dirty="0"/>
          </a:p>
          <a:p>
            <a:pPr marL="285750" indent="-285750">
              <a:buSzPts val="1100"/>
            </a:pPr>
            <a:endParaRPr lang="en-US" altLang="ko-KR" dirty="0"/>
          </a:p>
          <a:p>
            <a:pPr marL="0" indent="0">
              <a:buSzPts val="1100"/>
              <a:buNone/>
            </a:pPr>
            <a:endParaRPr lang="en-US" altLang="ko-KR" dirty="0"/>
          </a:p>
          <a:p>
            <a:pPr marL="285750" indent="-285750">
              <a:buSzPts val="1100"/>
            </a:pPr>
            <a:endParaRPr lang="en-US" dirty="0"/>
          </a:p>
        </p:txBody>
      </p:sp>
      <p:sp>
        <p:nvSpPr>
          <p:cNvPr id="422" name="Google Shape;422;p42"/>
          <p:cNvSpPr/>
          <p:nvPr/>
        </p:nvSpPr>
        <p:spPr>
          <a:xfrm>
            <a:off x="4320434" y="4238450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90618">
            <a:off x="6900600" y="3632133"/>
            <a:ext cx="2183791" cy="18137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0;p54">
            <a:extLst>
              <a:ext uri="{FF2B5EF4-FFF2-40B4-BE49-F238E27FC236}">
                <a16:creationId xmlns:a16="http://schemas.microsoft.com/office/drawing/2014/main" id="{E5653B7E-622B-87F7-7986-EC0B8152348F}"/>
              </a:ext>
            </a:extLst>
          </p:cNvPr>
          <p:cNvSpPr txBox="1">
            <a:spLocks/>
          </p:cNvSpPr>
          <p:nvPr/>
        </p:nvSpPr>
        <p:spPr>
          <a:xfrm>
            <a:off x="713225" y="529963"/>
            <a:ext cx="7541496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 baseline="0">
                <a:solidFill>
                  <a:schemeClr val="dk1"/>
                </a:solidFill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dirty="0"/>
              <a:t>배포</a:t>
            </a:r>
            <a:r>
              <a:rPr lang="en-US" altLang="ko-KR" dirty="0"/>
              <a:t>( deploy )</a:t>
            </a:r>
          </a:p>
        </p:txBody>
      </p:sp>
    </p:spTree>
    <p:extLst>
      <p:ext uri="{BB962C8B-B14F-4D97-AF65-F5344CB8AC3E}">
        <p14:creationId xmlns:p14="http://schemas.microsoft.com/office/powerpoint/2010/main" val="173909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54"/>
          <p:cNvPicPr preferRelativeResize="0"/>
          <p:nvPr/>
        </p:nvPicPr>
        <p:blipFill rotWithShape="1">
          <a:blip r:embed="rId3">
            <a:alphaModFix/>
          </a:blip>
          <a:srcRect l="8650" t="10015"/>
          <a:stretch/>
        </p:blipFill>
        <p:spPr>
          <a:xfrm>
            <a:off x="5486400" y="1190626"/>
            <a:ext cx="2714625" cy="328832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요구사항 도출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3737400" cy="24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팀별 아이디어 회의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주제 정하기</a:t>
            </a:r>
            <a:endParaRPr lang="en-US" altLang="ko-KR" b="1" dirty="0">
              <a:solidFill>
                <a:srgbClr val="22211C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와이어 프레임으로 대략적인 화면 및 </a:t>
            </a:r>
            <a:r>
              <a:rPr lang="ko-KR" altLang="en-US" b="1" dirty="0" err="1">
                <a:solidFill>
                  <a:srgbClr val="22211C"/>
                </a:solidFill>
              </a:rPr>
              <a:t>페이징</a:t>
            </a:r>
            <a:r>
              <a:rPr lang="ko-KR" altLang="en-US" b="1" dirty="0">
                <a:solidFill>
                  <a:srgbClr val="22211C"/>
                </a:solidFill>
              </a:rPr>
              <a:t> 설계</a:t>
            </a:r>
            <a:endParaRPr lang="en-US" altLang="ko-KR" b="1" dirty="0">
              <a:solidFill>
                <a:srgbClr val="22211C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대략 적인 메뉴 설계</a:t>
            </a:r>
            <a:endParaRPr lang="en-US" altLang="ko-KR" b="1" dirty="0">
              <a:solidFill>
                <a:srgbClr val="22211C"/>
              </a:solidFill>
            </a:endParaRP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983435" y="1206408"/>
            <a:ext cx="7389383" cy="3696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en-US" altLang="ko-KR" dirty="0" err="1"/>
              <a:t>SecurityConfig.java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endParaRPr lang="en-US" altLang="ko-KR" dirty="0"/>
          </a:p>
          <a:p>
            <a:pPr marL="742950" lvl="1" indent="-285750">
              <a:buSzPts val="1100"/>
            </a:pPr>
            <a:endParaRPr lang="en-US" altLang="ko-KR" dirty="0"/>
          </a:p>
          <a:p>
            <a:pPr marL="742950" lvl="1" indent="-285750">
              <a:buSzPts val="1100"/>
            </a:pPr>
            <a:r>
              <a:rPr lang="en-US" altLang="ko-KR" dirty="0"/>
              <a:t>configure(</a:t>
            </a:r>
            <a:r>
              <a:rPr lang="en-US" altLang="ko-KR" dirty="0" err="1"/>
              <a:t>WebSecurity</a:t>
            </a:r>
            <a:r>
              <a:rPr lang="en-US" altLang="ko-KR" dirty="0"/>
              <a:t> </a:t>
            </a:r>
            <a:r>
              <a:rPr lang="en-US" altLang="ko-KR" dirty="0" err="1"/>
              <a:t>webSecurity</a:t>
            </a:r>
            <a:r>
              <a:rPr lang="en-US" altLang="ko-KR" dirty="0"/>
              <a:t>) </a:t>
            </a:r>
            <a:r>
              <a:rPr lang="ko-KR" altLang="en-US" dirty="0"/>
              <a:t>추가 </a:t>
            </a:r>
            <a:r>
              <a:rPr lang="en-US" altLang="ko-KR" dirty="0"/>
              <a:t>:</a:t>
            </a:r>
            <a:r>
              <a:rPr lang="ko-KR" altLang="en-US" dirty="0"/>
              <a:t> 무시할 경로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/static </a:t>
            </a:r>
            <a:r>
              <a:rPr lang="ko-KR" altLang="en-US" dirty="0"/>
              <a:t>아래 경로 </a:t>
            </a:r>
            <a:r>
              <a:rPr lang="en-US" altLang="ko-KR" dirty="0"/>
              <a:t>)</a:t>
            </a:r>
          </a:p>
          <a:p>
            <a:pPr marL="0" indent="0">
              <a:buSzPts val="1100"/>
              <a:buNone/>
            </a:pPr>
            <a:endParaRPr lang="en-US" altLang="ko-KR" dirty="0"/>
          </a:p>
          <a:p>
            <a:pPr marL="285750" indent="-285750">
              <a:buSzPts val="1100"/>
            </a:pPr>
            <a:endParaRPr lang="en-US" altLang="ko-KR" dirty="0"/>
          </a:p>
          <a:p>
            <a:pPr marL="0" indent="0">
              <a:buSzPts val="1100"/>
              <a:buNone/>
            </a:pPr>
            <a:endParaRPr lang="en-US" altLang="ko-KR" dirty="0"/>
          </a:p>
          <a:p>
            <a:pPr marL="285750" indent="-285750">
              <a:buSzPts val="1100"/>
            </a:pPr>
            <a:endParaRPr lang="en-US" dirty="0"/>
          </a:p>
        </p:txBody>
      </p:sp>
      <p:sp>
        <p:nvSpPr>
          <p:cNvPr id="422" name="Google Shape;422;p42"/>
          <p:cNvSpPr/>
          <p:nvPr/>
        </p:nvSpPr>
        <p:spPr>
          <a:xfrm>
            <a:off x="4320434" y="4238450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90618">
            <a:off x="6900600" y="3632133"/>
            <a:ext cx="2183791" cy="18137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0;p54">
            <a:extLst>
              <a:ext uri="{FF2B5EF4-FFF2-40B4-BE49-F238E27FC236}">
                <a16:creationId xmlns:a16="http://schemas.microsoft.com/office/drawing/2014/main" id="{E5653B7E-622B-87F7-7986-EC0B8152348F}"/>
              </a:ext>
            </a:extLst>
          </p:cNvPr>
          <p:cNvSpPr txBox="1">
            <a:spLocks/>
          </p:cNvSpPr>
          <p:nvPr/>
        </p:nvSpPr>
        <p:spPr>
          <a:xfrm>
            <a:off x="713225" y="529963"/>
            <a:ext cx="7541496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 baseline="0">
                <a:solidFill>
                  <a:schemeClr val="dk1"/>
                </a:solidFill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dirty="0"/>
              <a:t>배포</a:t>
            </a:r>
            <a:r>
              <a:rPr lang="en-US" altLang="ko-KR" dirty="0"/>
              <a:t>( deploy 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81BBDC7-F467-0350-06C5-698AD83E1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722" y="2190698"/>
            <a:ext cx="5552501" cy="108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534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983436" y="1206408"/>
            <a:ext cx="6167172" cy="3696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SzPts val="1100"/>
            </a:pPr>
            <a:r>
              <a:rPr lang="en-US" altLang="ko-KR" dirty="0" err="1"/>
              <a:t>Springboot</a:t>
            </a:r>
            <a:r>
              <a:rPr lang="en-US" altLang="ko-KR" dirty="0"/>
              <a:t> </a:t>
            </a:r>
            <a:r>
              <a:rPr lang="en-US" altLang="ko-KR" dirty="0" err="1"/>
              <a:t>SecurityConfig.java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endParaRPr lang="en-US" altLang="ko-KR" dirty="0"/>
          </a:p>
          <a:p>
            <a:pPr marL="742950" lvl="1" indent="-285750">
              <a:buSzPts val="1100"/>
            </a:pPr>
            <a:endParaRPr lang="en-US" altLang="ko-KR" dirty="0"/>
          </a:p>
          <a:p>
            <a:pPr marL="742950" lvl="1" indent="-285750">
              <a:buSzPts val="1100"/>
            </a:pPr>
            <a:r>
              <a:rPr lang="en-US" altLang="ko-KR" dirty="0"/>
              <a:t>configure(</a:t>
            </a:r>
            <a:r>
              <a:rPr lang="en-US" altLang="ko-KR" dirty="0" err="1"/>
              <a:t>HttpSecurity</a:t>
            </a:r>
            <a:r>
              <a:rPr lang="en-US" altLang="ko-KR" dirty="0"/>
              <a:t> http) </a:t>
            </a:r>
            <a:r>
              <a:rPr lang="ko-KR" altLang="en-US" dirty="0"/>
              <a:t>아래 라인 추가</a:t>
            </a:r>
            <a:endParaRPr lang="en-US" altLang="ko-KR" dirty="0"/>
          </a:p>
          <a:p>
            <a:pPr marL="0" indent="0">
              <a:buSzPts val="1100"/>
              <a:buNone/>
            </a:pPr>
            <a:endParaRPr lang="en-US" altLang="ko-KR" dirty="0"/>
          </a:p>
          <a:p>
            <a:pPr marL="285750" indent="-285750">
              <a:buSzPts val="1100"/>
            </a:pPr>
            <a:endParaRPr lang="en-US" altLang="ko-KR" dirty="0"/>
          </a:p>
          <a:p>
            <a:pPr marL="0" indent="0">
              <a:buSzPts val="1100"/>
              <a:buNone/>
            </a:pPr>
            <a:endParaRPr lang="en-US" altLang="ko-KR" dirty="0"/>
          </a:p>
          <a:p>
            <a:pPr marL="285750" indent="-285750">
              <a:buSzPts val="1100"/>
            </a:pPr>
            <a:endParaRPr lang="en-US" dirty="0"/>
          </a:p>
        </p:txBody>
      </p:sp>
      <p:sp>
        <p:nvSpPr>
          <p:cNvPr id="422" name="Google Shape;422;p42"/>
          <p:cNvSpPr/>
          <p:nvPr/>
        </p:nvSpPr>
        <p:spPr>
          <a:xfrm>
            <a:off x="4320434" y="4238450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90618">
            <a:off x="6900600" y="3632133"/>
            <a:ext cx="2183791" cy="18137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00;p54">
            <a:extLst>
              <a:ext uri="{FF2B5EF4-FFF2-40B4-BE49-F238E27FC236}">
                <a16:creationId xmlns:a16="http://schemas.microsoft.com/office/drawing/2014/main" id="{E5653B7E-622B-87F7-7986-EC0B8152348F}"/>
              </a:ext>
            </a:extLst>
          </p:cNvPr>
          <p:cNvSpPr txBox="1">
            <a:spLocks/>
          </p:cNvSpPr>
          <p:nvPr/>
        </p:nvSpPr>
        <p:spPr>
          <a:xfrm>
            <a:off x="713225" y="529963"/>
            <a:ext cx="7541496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200" b="0" i="0" u="none" strike="noStrike" cap="none" baseline="0">
                <a:solidFill>
                  <a:schemeClr val="dk1"/>
                </a:solidFill>
                <a:latin typeface="Anton"/>
                <a:ea typeface="HY견고딕" panose="02030600000101010101" pitchFamily="18" charset="-127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nton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dirty="0"/>
              <a:t>배포</a:t>
            </a:r>
            <a:r>
              <a:rPr lang="en-US" altLang="ko-KR" dirty="0"/>
              <a:t>( deploy 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61ED6D-98DE-871C-7863-043189AD0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241" y="2080878"/>
            <a:ext cx="6374123" cy="72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24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376;p40">
            <a:extLst>
              <a:ext uri="{FF2B5EF4-FFF2-40B4-BE49-F238E27FC236}">
                <a16:creationId xmlns:a16="http://schemas.microsoft.com/office/drawing/2014/main" id="{2388AF23-5AD3-2D23-E16A-8468C4163B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822" y="1164686"/>
            <a:ext cx="2368381" cy="3448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4"/>
          <p:cNvSpPr txBox="1">
            <a:spLocks noGrp="1"/>
          </p:cNvSpPr>
          <p:nvPr>
            <p:ph type="title"/>
          </p:nvPr>
        </p:nvSpPr>
        <p:spPr>
          <a:xfrm>
            <a:off x="713225" y="529963"/>
            <a:ext cx="5154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분석</a:t>
            </a:r>
            <a:endParaRPr lang="en-US" dirty="0"/>
          </a:p>
        </p:txBody>
      </p:sp>
      <p:sp>
        <p:nvSpPr>
          <p:cNvPr id="701" name="Google Shape;701;p54"/>
          <p:cNvSpPr txBox="1">
            <a:spLocks noGrp="1"/>
          </p:cNvSpPr>
          <p:nvPr>
            <p:ph type="body" idx="1"/>
          </p:nvPr>
        </p:nvSpPr>
        <p:spPr>
          <a:xfrm>
            <a:off x="1421675" y="1443950"/>
            <a:ext cx="3737400" cy="244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2211C"/>
              </a:buClr>
              <a:buSzPts val="1100"/>
              <a:buFont typeface="Arial"/>
              <a:buNone/>
            </a:pPr>
            <a:r>
              <a:rPr lang="ko-KR" altLang="en-US" b="1" dirty="0">
                <a:solidFill>
                  <a:srgbClr val="22211C"/>
                </a:solidFill>
              </a:rPr>
              <a:t>구체적인 화면 메뉴 정하기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아이디어 회의에서 나온 대략적 화면 구성을 구체화</a:t>
            </a:r>
            <a:endParaRPr lang="en-US" altLang="ko-KR" b="1" dirty="0">
              <a:solidFill>
                <a:srgbClr val="22211C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화면 </a:t>
            </a:r>
            <a:r>
              <a:rPr lang="en-US" altLang="ko-KR" b="1" dirty="0">
                <a:solidFill>
                  <a:srgbClr val="22211C"/>
                </a:solidFill>
              </a:rPr>
              <a:t>:</a:t>
            </a:r>
            <a:r>
              <a:rPr lang="ko-KR" altLang="en-US" b="1" dirty="0">
                <a:solidFill>
                  <a:srgbClr val="22211C"/>
                </a:solidFill>
              </a:rPr>
              <a:t> </a:t>
            </a:r>
            <a:r>
              <a:rPr lang="ko-KR" altLang="en-US" b="1" dirty="0" err="1">
                <a:solidFill>
                  <a:srgbClr val="22211C"/>
                </a:solidFill>
              </a:rPr>
              <a:t>대메뉴</a:t>
            </a:r>
            <a:r>
              <a:rPr lang="ko-KR" altLang="en-US" b="1" dirty="0">
                <a:solidFill>
                  <a:srgbClr val="22211C"/>
                </a:solidFill>
              </a:rPr>
              <a:t> </a:t>
            </a:r>
            <a:r>
              <a:rPr lang="en-US" altLang="ko-KR" b="1" dirty="0">
                <a:solidFill>
                  <a:srgbClr val="22211C"/>
                </a:solidFill>
              </a:rPr>
              <a:t>–</a:t>
            </a:r>
            <a:r>
              <a:rPr lang="ko-KR" altLang="en-US" b="1" dirty="0">
                <a:solidFill>
                  <a:srgbClr val="22211C"/>
                </a:solidFill>
              </a:rPr>
              <a:t> </a:t>
            </a:r>
            <a:r>
              <a:rPr lang="ko-KR" altLang="en-US" b="1" dirty="0" err="1">
                <a:solidFill>
                  <a:srgbClr val="22211C"/>
                </a:solidFill>
              </a:rPr>
              <a:t>중메뉴</a:t>
            </a:r>
            <a:r>
              <a:rPr lang="ko-KR" altLang="en-US" b="1" dirty="0">
                <a:solidFill>
                  <a:srgbClr val="22211C"/>
                </a:solidFill>
              </a:rPr>
              <a:t> </a:t>
            </a:r>
            <a:r>
              <a:rPr lang="en-US" altLang="ko-KR" b="1" dirty="0">
                <a:solidFill>
                  <a:srgbClr val="22211C"/>
                </a:solidFill>
              </a:rPr>
              <a:t>–</a:t>
            </a:r>
            <a:r>
              <a:rPr lang="ko-KR" altLang="en-US" b="1" dirty="0">
                <a:solidFill>
                  <a:srgbClr val="22211C"/>
                </a:solidFill>
              </a:rPr>
              <a:t> </a:t>
            </a:r>
            <a:r>
              <a:rPr lang="ko-KR" altLang="en-US" b="1" dirty="0" err="1">
                <a:solidFill>
                  <a:srgbClr val="22211C"/>
                </a:solidFill>
              </a:rPr>
              <a:t>소메뉴</a:t>
            </a:r>
            <a:endParaRPr lang="en-US" altLang="ko-KR" b="1" dirty="0">
              <a:solidFill>
                <a:srgbClr val="22211C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Poppins"/>
              <a:buChar char="●"/>
            </a:pPr>
            <a:r>
              <a:rPr lang="ko-KR" altLang="en-US" b="1" dirty="0">
                <a:solidFill>
                  <a:srgbClr val="22211C"/>
                </a:solidFill>
              </a:rPr>
              <a:t>샘플페이지 작성</a:t>
            </a:r>
            <a:endParaRPr lang="en-US" altLang="ko-KR" b="1" dirty="0">
              <a:solidFill>
                <a:srgbClr val="22211C"/>
              </a:solidFill>
            </a:endParaRPr>
          </a:p>
        </p:txBody>
      </p:sp>
      <p:sp>
        <p:nvSpPr>
          <p:cNvPr id="702" name="Google Shape;702;p54"/>
          <p:cNvSpPr/>
          <p:nvPr/>
        </p:nvSpPr>
        <p:spPr>
          <a:xfrm>
            <a:off x="4742450" y="4158463"/>
            <a:ext cx="2123100" cy="66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3" name="Google Shape;70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2084">
            <a:off x="7571283" y="996344"/>
            <a:ext cx="2211129" cy="2294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5458547"/>
      </p:ext>
    </p:extLst>
  </p:cSld>
  <p:clrMapOvr>
    <a:masterClrMapping/>
  </p:clrMapOvr>
</p:sld>
</file>

<file path=ppt/theme/theme1.xml><?xml version="1.0" encoding="utf-8"?>
<a:theme xmlns:a="http://schemas.openxmlformats.org/drawingml/2006/main" name="Photo Month by Slidesgo">
  <a:themeElements>
    <a:clrScheme name="Simple Light">
      <a:dk1>
        <a:srgbClr val="000000"/>
      </a:dk1>
      <a:lt1>
        <a:srgbClr val="FFFFFF"/>
      </a:lt1>
      <a:dk2>
        <a:srgbClr val="96B4FF"/>
      </a:dk2>
      <a:lt2>
        <a:srgbClr val="FCC65E"/>
      </a:lt2>
      <a:accent1>
        <a:srgbClr val="FF99E0"/>
      </a:accent1>
      <a:accent2>
        <a:srgbClr val="9AECD5"/>
      </a:accent2>
      <a:accent3>
        <a:srgbClr val="FFE97F"/>
      </a:accent3>
      <a:accent4>
        <a:srgbClr val="A093DB"/>
      </a:accent4>
      <a:accent5>
        <a:srgbClr val="000000"/>
      </a:accent5>
      <a:accent6>
        <a:srgbClr val="FFFFFF"/>
      </a:accent6>
      <a:hlink>
        <a:srgbClr val="000000"/>
      </a:hlink>
      <a:folHlink>
        <a:srgbClr val="0097A7"/>
      </a:folHlink>
    </a:clrScheme>
    <a:fontScheme name="강태경글꼴1">
      <a:majorFont>
        <a:latin typeface="Fredoka One"/>
        <a:ea typeface="HY헤드라인M"/>
        <a:cs typeface=""/>
      </a:majorFont>
      <a:minorFont>
        <a:latin typeface="Raleway"/>
        <a:ea typeface="HY그래픽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4255</TotalTime>
  <Words>1732</Words>
  <Application>Microsoft Macintosh PowerPoint</Application>
  <PresentationFormat>화면 슬라이드 쇼(16:9)</PresentationFormat>
  <Paragraphs>337</Paragraphs>
  <Slides>81</Slides>
  <Notes>81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8" baseType="lpstr">
      <vt:lpstr>Open Sans</vt:lpstr>
      <vt:lpstr>Montserrat</vt:lpstr>
      <vt:lpstr>Anton</vt:lpstr>
      <vt:lpstr>Arial</vt:lpstr>
      <vt:lpstr>Poppins</vt:lpstr>
      <vt:lpstr>Josefin Sans</vt:lpstr>
      <vt:lpstr>Photo Month by Slidesgo</vt:lpstr>
      <vt:lpstr>System Integration</vt:lpstr>
      <vt:lpstr>TABLE OF CONTENTS</vt:lpstr>
      <vt:lpstr>시작하기 전</vt:lpstr>
      <vt:lpstr>s/w 개발 방법론</vt:lpstr>
      <vt:lpstr>개발 방법론 비교</vt:lpstr>
      <vt:lpstr>개발방법론 절차( 테일러링 )</vt:lpstr>
      <vt:lpstr>Application 설계</vt:lpstr>
      <vt:lpstr>요구사항 도출</vt:lpstr>
      <vt:lpstr>분석</vt:lpstr>
      <vt:lpstr>설계</vt:lpstr>
      <vt:lpstr>구축</vt:lpstr>
      <vt:lpstr>테스트</vt:lpstr>
      <vt:lpstr>인도 및 배포</vt:lpstr>
      <vt:lpstr>Application 설계</vt:lpstr>
      <vt:lpstr>요구사항 목록</vt:lpstr>
      <vt:lpstr>요구사항 목록 ( 양식 )</vt:lpstr>
      <vt:lpstr>요구사항 목록 ( 양식 )</vt:lpstr>
      <vt:lpstr>요구사항 추적표</vt:lpstr>
      <vt:lpstr>요구사항 추적표(양식)</vt:lpstr>
      <vt:lpstr>요구사항 추적표(양식)</vt:lpstr>
      <vt:lpstr>요구사항 추적표 ( 양식 )</vt:lpstr>
      <vt:lpstr>화면 상세 설계</vt:lpstr>
      <vt:lpstr>화면 상세 설계(양식)</vt:lpstr>
      <vt:lpstr>데이터베이스 설계서</vt:lpstr>
      <vt:lpstr>데이터베이스 설계서(양식)</vt:lpstr>
      <vt:lpstr>데이터베이스 설계서(양식)</vt:lpstr>
      <vt:lpstr>데이터베이스 설계서(양식)</vt:lpstr>
      <vt:lpstr>데이터베이스 설계서(양식)</vt:lpstr>
      <vt:lpstr>데이터베이스 설계서(양식)</vt:lpstr>
      <vt:lpstr>단위테스트 결과서</vt:lpstr>
      <vt:lpstr>단위테스트 결과서 (양식)</vt:lpstr>
      <vt:lpstr>단위테스트 결과서 (양식)</vt:lpstr>
      <vt:lpstr>통합테스트 결과서</vt:lpstr>
      <vt:lpstr>통합테스트 결과서 (양식)</vt:lpstr>
      <vt:lpstr>통합테스트 결과서 (양식)</vt:lpstr>
      <vt:lpstr>Vue &amp; Spring</vt:lpstr>
      <vt:lpstr>PowerPoint 프레젠테이션</vt:lpstr>
      <vt:lpstr>PowerPoint 프레젠테이션</vt:lpstr>
      <vt:lpstr>목록 화면 만들기</vt:lpstr>
      <vt:lpstr>목록 상세 화면 만들기</vt:lpstr>
      <vt:lpstr>모델 만들기</vt:lpstr>
      <vt:lpstr>DAO( Data Access Object ) 만들기</vt:lpstr>
      <vt:lpstr>Service 만들기</vt:lpstr>
      <vt:lpstr>Controller 만들기</vt:lpstr>
      <vt:lpstr>Complain 응용</vt:lpstr>
      <vt:lpstr>응용 화면 만들기</vt:lpstr>
      <vt:lpstr>응용 화면 만들기</vt:lpstr>
      <vt:lpstr>File Upload</vt:lpstr>
      <vt:lpstr>응용 화면 만들기</vt:lpstr>
      <vt:lpstr>응용 API 만들기</vt:lpstr>
      <vt:lpstr>응용 화면 &amp; API 만들기</vt:lpstr>
      <vt:lpstr>Login &amp; Security</vt:lpstr>
      <vt:lpstr>JWT( Java Web Token )</vt:lpstr>
      <vt:lpstr>JWT( Java Web Token )</vt:lpstr>
      <vt:lpstr>SPRING SECURITY</vt:lpstr>
      <vt:lpstr>SPRING SECURITY</vt:lpstr>
      <vt:lpstr>SPRING SECURITY</vt:lpstr>
      <vt:lpstr>SPRING SECURITY</vt:lpstr>
      <vt:lpstr>SPRING SECURITY</vt:lpstr>
      <vt:lpstr>SPRING SECURITY</vt:lpstr>
      <vt:lpstr>SPRING SECURITY</vt:lpstr>
      <vt:lpstr>SPRING SECURITY</vt:lpstr>
      <vt:lpstr>SPRING SECURITY</vt:lpstr>
      <vt:lpstr>SPRING SECURITY</vt:lpstr>
      <vt:lpstr>SPRING SECURITY</vt:lpstr>
      <vt:lpstr>SPRING SECURITY</vt:lpstr>
      <vt:lpstr>SPRING SECURITY</vt:lpstr>
      <vt:lpstr>SPRING SECURITY</vt:lpstr>
      <vt:lpstr>SPRING SECURITY</vt:lpstr>
      <vt:lpstr>SPRING SECURITY</vt:lpstr>
      <vt:lpstr>SPRING SECURITY</vt:lpstr>
      <vt:lpstr>SPRING SECURITY</vt:lpstr>
      <vt:lpstr>SPRING SECURITY</vt:lpstr>
      <vt:lpstr>응용 화면 만들기</vt:lpstr>
      <vt:lpstr>응용 API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입문</dc:title>
  <dc:creator>ds</dc:creator>
  <cp:lastModifiedBy>강루리</cp:lastModifiedBy>
  <cp:revision>674</cp:revision>
  <dcterms:modified xsi:type="dcterms:W3CDTF">2022-06-30T03:21:19Z</dcterms:modified>
</cp:coreProperties>
</file>